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8" r:id="rId1"/>
  </p:sldMasterIdLst>
  <p:notesMasterIdLst>
    <p:notesMasterId r:id="rId20"/>
  </p:notesMasterIdLst>
  <p:sldIdLst>
    <p:sldId id="258" r:id="rId2"/>
    <p:sldId id="396" r:id="rId3"/>
    <p:sldId id="402" r:id="rId4"/>
    <p:sldId id="395" r:id="rId5"/>
    <p:sldId id="393" r:id="rId6"/>
    <p:sldId id="365" r:id="rId7"/>
    <p:sldId id="366" r:id="rId8"/>
    <p:sldId id="367" r:id="rId9"/>
    <p:sldId id="368" r:id="rId10"/>
    <p:sldId id="379" r:id="rId11"/>
    <p:sldId id="388" r:id="rId12"/>
    <p:sldId id="381" r:id="rId13"/>
    <p:sldId id="380" r:id="rId14"/>
    <p:sldId id="389" r:id="rId15"/>
    <p:sldId id="390" r:id="rId16"/>
    <p:sldId id="397" r:id="rId17"/>
    <p:sldId id="401" r:id="rId18"/>
    <p:sldId id="268" r:id="rId19"/>
  </p:sldIdLst>
  <p:sldSz cx="12192000" cy="6858000"/>
  <p:notesSz cx="9926638"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6D27273-6FCC-47D1-AB40-0E01FDCD3D47}" v="16" dt="2025-02-07T12:19:39.5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580"/>
  </p:normalViewPr>
  <p:slideViewPr>
    <p:cSldViewPr snapToGrid="0">
      <p:cViewPr>
        <p:scale>
          <a:sx n="75" d="100"/>
          <a:sy n="75" d="100"/>
        </p:scale>
        <p:origin x="974" y="21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7522361-83D9-6F42-946B-8D52C73355E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E1206A9-C698-7848-BFEA-22A3F8A0B00E}">
      <dgm:prSet custT="1">
        <dgm:style>
          <a:lnRef idx="2">
            <a:schemeClr val="accent1"/>
          </a:lnRef>
          <a:fillRef idx="1">
            <a:schemeClr val="lt1"/>
          </a:fillRef>
          <a:effectRef idx="0">
            <a:schemeClr val="accent1"/>
          </a:effectRef>
          <a:fontRef idx="minor">
            <a:schemeClr val="dk1"/>
          </a:fontRef>
        </dgm:style>
      </dgm:prSet>
      <dgm:spPr/>
      <dgm:t>
        <a:bodyPr/>
        <a:lstStyle/>
        <a:p>
          <a:r>
            <a:rPr lang="en-US" sz="1400" dirty="0">
              <a:latin typeface="Candara" panose="020E0502030303020204" pitchFamily="34" charset="0"/>
            </a:rPr>
            <a:t>Legal proceeding under Section 130 cannot initiated when Goods in transit is accompanied with invoice and E-way Bill. </a:t>
          </a:r>
          <a:r>
            <a:rPr lang="en-US" sz="1400" b="1" i="1" dirty="0">
              <a:latin typeface="Candara" panose="020E0502030303020204" pitchFamily="34" charset="0"/>
            </a:rPr>
            <a:t>Shiv Enterprises Vs. State of Punjab. 2022 (58) GSTL 385 (P &amp; H).</a:t>
          </a:r>
          <a:endParaRPr lang="en-IN" sz="1400" dirty="0">
            <a:latin typeface="Candara" panose="020E0502030303020204" pitchFamily="34" charset="0"/>
          </a:endParaRPr>
        </a:p>
      </dgm:t>
    </dgm:pt>
    <dgm:pt modelId="{B1EA2114-334B-C54D-98E9-59509EFF92AA}" type="parTrans" cxnId="{0B67651C-D962-8449-942D-4FC03A8C2489}">
      <dgm:prSet/>
      <dgm:spPr/>
      <dgm:t>
        <a:bodyPr/>
        <a:lstStyle/>
        <a:p>
          <a:endParaRPr lang="en-US" sz="1400">
            <a:latin typeface="Candara" panose="020E0502030303020204" pitchFamily="34" charset="0"/>
          </a:endParaRPr>
        </a:p>
      </dgm:t>
    </dgm:pt>
    <dgm:pt modelId="{E5C512D3-4A19-6F49-B448-F0186D6B2BD8}" type="sibTrans" cxnId="{0B67651C-D962-8449-942D-4FC03A8C2489}">
      <dgm:prSet/>
      <dgm:spPr/>
      <dgm:t>
        <a:bodyPr/>
        <a:lstStyle/>
        <a:p>
          <a:endParaRPr lang="en-US" sz="1400">
            <a:latin typeface="Candara" panose="020E0502030303020204" pitchFamily="34" charset="0"/>
          </a:endParaRPr>
        </a:p>
      </dgm:t>
    </dgm:pt>
    <dgm:pt modelId="{A9426D5C-530C-5440-85C8-BEEC45FD6B8B}">
      <dgm:prSet custT="1">
        <dgm:style>
          <a:lnRef idx="2">
            <a:schemeClr val="accent1"/>
          </a:lnRef>
          <a:fillRef idx="1">
            <a:schemeClr val="lt1"/>
          </a:fillRef>
          <a:effectRef idx="0">
            <a:schemeClr val="accent1"/>
          </a:effectRef>
          <a:fontRef idx="minor">
            <a:schemeClr val="dk1"/>
          </a:fontRef>
        </dgm:style>
      </dgm:prSet>
      <dgm:spPr/>
      <dgm:t>
        <a:bodyPr/>
        <a:lstStyle/>
        <a:p>
          <a:r>
            <a:rPr lang="en-US" sz="1400" dirty="0">
              <a:latin typeface="Candara" panose="020E0502030303020204" pitchFamily="34" charset="0"/>
            </a:rPr>
            <a:t>Good and vehicle seized during transportation are to be released on ascertaining prima facie ownership and depositing total amount comprised in Section 130 notice. </a:t>
          </a:r>
          <a:r>
            <a:rPr lang="en-US" sz="1400" b="1" i="1" dirty="0">
              <a:latin typeface="Candara" panose="020E0502030303020204" pitchFamily="34" charset="0"/>
            </a:rPr>
            <a:t>Shel Singh Purohit Vs. CTO. 2022 (56) GSTL 262 (Kar.)</a:t>
          </a:r>
          <a:endParaRPr lang="en-IN" sz="1400" dirty="0">
            <a:latin typeface="Candara" panose="020E0502030303020204" pitchFamily="34" charset="0"/>
          </a:endParaRPr>
        </a:p>
      </dgm:t>
    </dgm:pt>
    <dgm:pt modelId="{35206768-A09F-D445-80DE-ECF4E8641AFA}" type="parTrans" cxnId="{593078A6-2CA8-B443-A6F9-9E062300B689}">
      <dgm:prSet/>
      <dgm:spPr/>
      <dgm:t>
        <a:bodyPr/>
        <a:lstStyle/>
        <a:p>
          <a:endParaRPr lang="en-US" sz="1400">
            <a:latin typeface="Candara" panose="020E0502030303020204" pitchFamily="34" charset="0"/>
          </a:endParaRPr>
        </a:p>
      </dgm:t>
    </dgm:pt>
    <dgm:pt modelId="{C2D2D9A8-3A46-8645-B1E9-255019A53793}" type="sibTrans" cxnId="{593078A6-2CA8-B443-A6F9-9E062300B689}">
      <dgm:prSet/>
      <dgm:spPr/>
      <dgm:t>
        <a:bodyPr/>
        <a:lstStyle/>
        <a:p>
          <a:endParaRPr lang="en-US" sz="1400">
            <a:latin typeface="Candara" panose="020E0502030303020204" pitchFamily="34" charset="0"/>
          </a:endParaRPr>
        </a:p>
      </dgm:t>
    </dgm:pt>
    <dgm:pt modelId="{BCC59E94-1547-A648-8E7E-DFCCA281519D}">
      <dgm:prSet custT="1">
        <dgm:style>
          <a:lnRef idx="2">
            <a:schemeClr val="accent1"/>
          </a:lnRef>
          <a:fillRef idx="1">
            <a:schemeClr val="lt1"/>
          </a:fillRef>
          <a:effectRef idx="0">
            <a:schemeClr val="accent1"/>
          </a:effectRef>
          <a:fontRef idx="minor">
            <a:schemeClr val="dk1"/>
          </a:fontRef>
        </dgm:style>
      </dgm:prSet>
      <dgm:spPr>
        <a:ln/>
      </dgm:spPr>
      <dgm:t>
        <a:bodyPr/>
        <a:lstStyle/>
        <a:p>
          <a:r>
            <a:rPr lang="en-US" sz="1400" dirty="0">
              <a:latin typeface="Candara" panose="020E0502030303020204" pitchFamily="34" charset="0"/>
            </a:rPr>
            <a:t>Petitioner</a:t>
          </a:r>
          <a:r>
            <a:rPr lang="en-US" sz="1400" baseline="0" dirty="0">
              <a:latin typeface="Candara" panose="020E0502030303020204" pitchFamily="34" charset="0"/>
            </a:rPr>
            <a:t> are unable to make challenge to the seizure and confiscation on account of the penalty imposed on them. </a:t>
          </a:r>
          <a:r>
            <a:rPr lang="en-US" sz="1400" b="1" i="1" baseline="0" dirty="0">
              <a:latin typeface="Candara" panose="020E0502030303020204" pitchFamily="34" charset="0"/>
            </a:rPr>
            <a:t>Mohammed </a:t>
          </a:r>
          <a:r>
            <a:rPr lang="en-US" sz="1400" b="1" i="1" baseline="0" dirty="0" err="1">
              <a:latin typeface="Candara" panose="020E0502030303020204" pitchFamily="34" charset="0"/>
            </a:rPr>
            <a:t>Akmam</a:t>
          </a:r>
          <a:r>
            <a:rPr lang="en-US" sz="1400" b="1" i="1" baseline="0" dirty="0">
              <a:latin typeface="Candara" panose="020E0502030303020204" pitchFamily="34" charset="0"/>
            </a:rPr>
            <a:t> Uddin Ahmed &amp; </a:t>
          </a:r>
          <a:r>
            <a:rPr lang="en-US" sz="1400" b="1" i="1" baseline="0" dirty="0" err="1">
              <a:latin typeface="Candara" panose="020E0502030303020204" pitchFamily="34" charset="0"/>
            </a:rPr>
            <a:t>Ors</a:t>
          </a:r>
          <a:r>
            <a:rPr lang="en-US" sz="1400" b="1" i="1" baseline="0" dirty="0">
              <a:latin typeface="Candara" panose="020E0502030303020204" pitchFamily="34" charset="0"/>
            </a:rPr>
            <a:t>. V/s. Commissioner Appeals Customs and Central Excise &amp; Ors.-2023-TIOL-514-hc-DEL-CUS.</a:t>
          </a:r>
          <a:endParaRPr lang="en-IN" sz="1400" b="1" i="1" dirty="0">
            <a:latin typeface="Candara" panose="020E0502030303020204" pitchFamily="34" charset="0"/>
          </a:endParaRPr>
        </a:p>
      </dgm:t>
    </dgm:pt>
    <dgm:pt modelId="{8FF6458A-3243-EF4B-83FA-F333AFA3CCE0}" type="parTrans" cxnId="{052D8D59-BACD-E545-B0BF-900FAAA2156B}">
      <dgm:prSet/>
      <dgm:spPr/>
      <dgm:t>
        <a:bodyPr/>
        <a:lstStyle/>
        <a:p>
          <a:endParaRPr lang="en-US" sz="1400">
            <a:latin typeface="Candara" panose="020E0502030303020204" pitchFamily="34" charset="0"/>
          </a:endParaRPr>
        </a:p>
      </dgm:t>
    </dgm:pt>
    <dgm:pt modelId="{CDA4BD3C-838F-3A46-A1D5-3E840726CFAB}" type="sibTrans" cxnId="{052D8D59-BACD-E545-B0BF-900FAAA2156B}">
      <dgm:prSet/>
      <dgm:spPr/>
      <dgm:t>
        <a:bodyPr/>
        <a:lstStyle/>
        <a:p>
          <a:endParaRPr lang="en-US" sz="1400">
            <a:latin typeface="Candara" panose="020E0502030303020204" pitchFamily="34" charset="0"/>
          </a:endParaRPr>
        </a:p>
      </dgm:t>
    </dgm:pt>
    <dgm:pt modelId="{C03F5CDA-57A3-B84A-86D8-8E00248A1023}">
      <dgm:prSet custT="1">
        <dgm:style>
          <a:lnRef idx="2">
            <a:schemeClr val="accent1"/>
          </a:lnRef>
          <a:fillRef idx="1">
            <a:schemeClr val="lt1"/>
          </a:fillRef>
          <a:effectRef idx="0">
            <a:schemeClr val="accent1"/>
          </a:effectRef>
          <a:fontRef idx="minor">
            <a:schemeClr val="dk1"/>
          </a:fontRef>
        </dgm:style>
      </dgm:prSet>
      <dgm:spPr/>
      <dgm:t>
        <a:bodyPr/>
        <a:lstStyle/>
        <a:p>
          <a:r>
            <a:rPr lang="en-US" sz="1400" dirty="0">
              <a:latin typeface="Candara" panose="020E0502030303020204" pitchFamily="34" charset="0"/>
            </a:rPr>
            <a:t>Amount</a:t>
          </a:r>
          <a:r>
            <a:rPr lang="en-US" sz="1400" baseline="0" dirty="0">
              <a:latin typeface="Candara" panose="020E0502030303020204" pitchFamily="34" charset="0"/>
            </a:rPr>
            <a:t> deposited during search cannot taken to be voluntary –Since no proceedings under section 74(1) have been initiated. </a:t>
          </a:r>
          <a:r>
            <a:rPr lang="en-US" sz="1400" b="1" i="1" baseline="0" dirty="0">
              <a:latin typeface="Candara" panose="020E0502030303020204" pitchFamily="34" charset="0"/>
            </a:rPr>
            <a:t>Modern Insecticides Ltd and </a:t>
          </a:r>
          <a:r>
            <a:rPr lang="en-US" sz="1400" b="1" i="1" baseline="0" dirty="0" err="1">
              <a:latin typeface="Candara" panose="020E0502030303020204" pitchFamily="34" charset="0"/>
            </a:rPr>
            <a:t>Anr</a:t>
          </a:r>
          <a:r>
            <a:rPr lang="en-US" sz="1400" b="1" i="1" baseline="0" dirty="0">
              <a:latin typeface="Candara" panose="020E0502030303020204" pitchFamily="34" charset="0"/>
            </a:rPr>
            <a:t>. v/s. Commissioner Central Goods and Service Tax &amp; </a:t>
          </a:r>
          <a:r>
            <a:rPr lang="en-US" sz="1400" b="1" i="1" baseline="0" dirty="0" err="1">
              <a:latin typeface="Candara" panose="020E0502030303020204" pitchFamily="34" charset="0"/>
            </a:rPr>
            <a:t>Anr</a:t>
          </a:r>
          <a:r>
            <a:rPr lang="en-US" sz="1400" b="1" i="1" baseline="0" dirty="0">
              <a:latin typeface="Candara" panose="020E0502030303020204" pitchFamily="34" charset="0"/>
            </a:rPr>
            <a:t>. 2023-TIOL-502-HC-P&amp;H-GST</a:t>
          </a:r>
          <a:endParaRPr lang="en-IN" sz="1400" b="1" i="1" dirty="0">
            <a:latin typeface="Candara" panose="020E0502030303020204" pitchFamily="34" charset="0"/>
          </a:endParaRPr>
        </a:p>
      </dgm:t>
    </dgm:pt>
    <dgm:pt modelId="{B53F8F1D-500A-A843-9064-8F18E91AD48A}" type="parTrans" cxnId="{87241AEF-6DD2-3044-AB3C-DB4EAB3D73D5}">
      <dgm:prSet/>
      <dgm:spPr/>
      <dgm:t>
        <a:bodyPr/>
        <a:lstStyle/>
        <a:p>
          <a:endParaRPr lang="en-US" sz="1400">
            <a:latin typeface="Candara" panose="020E0502030303020204" pitchFamily="34" charset="0"/>
          </a:endParaRPr>
        </a:p>
      </dgm:t>
    </dgm:pt>
    <dgm:pt modelId="{177CA68D-E291-6C4B-ABE8-0A16F08BF900}" type="sibTrans" cxnId="{87241AEF-6DD2-3044-AB3C-DB4EAB3D73D5}">
      <dgm:prSet/>
      <dgm:spPr/>
      <dgm:t>
        <a:bodyPr/>
        <a:lstStyle/>
        <a:p>
          <a:endParaRPr lang="en-US" sz="1400">
            <a:latin typeface="Candara" panose="020E0502030303020204" pitchFamily="34" charset="0"/>
          </a:endParaRPr>
        </a:p>
      </dgm:t>
    </dgm:pt>
    <dgm:pt modelId="{EAE888BF-A2C6-D24D-BDD6-58A15AF56B25}">
      <dgm:prSet custT="1">
        <dgm:style>
          <a:lnRef idx="2">
            <a:schemeClr val="accent1"/>
          </a:lnRef>
          <a:fillRef idx="1">
            <a:schemeClr val="lt1"/>
          </a:fillRef>
          <a:effectRef idx="0">
            <a:schemeClr val="accent1"/>
          </a:effectRef>
          <a:fontRef idx="minor">
            <a:schemeClr val="dk1"/>
          </a:fontRef>
        </dgm:style>
      </dgm:prSet>
      <dgm:spPr/>
      <dgm:t>
        <a:bodyPr/>
        <a:lstStyle/>
        <a:p>
          <a:r>
            <a:rPr lang="en-US" sz="1400" dirty="0">
              <a:latin typeface="Candara" panose="020E0502030303020204" pitchFamily="34" charset="0"/>
            </a:rPr>
            <a:t>No Confiscation without seizure-Once the goods are to be treated as seized u/s 67(2), the same would be liable to be provisionally released.-</a:t>
          </a:r>
          <a:r>
            <a:rPr lang="en-US" sz="1400" b="1" i="1" dirty="0" err="1">
              <a:latin typeface="Candara" panose="020E0502030303020204" pitchFamily="34" charset="0"/>
            </a:rPr>
            <a:t>Dhanlaxmi</a:t>
          </a:r>
          <a:r>
            <a:rPr lang="en-US" sz="1400" b="1" i="1" dirty="0">
              <a:latin typeface="Candara" panose="020E0502030303020204" pitchFamily="34" charset="0"/>
            </a:rPr>
            <a:t> Metals V/s. state of Gujarat &amp; Ors.-2023-TIOL-113-HC-AHM-GST.</a:t>
          </a:r>
          <a:endParaRPr lang="en-IN" sz="1400" b="1" i="1" dirty="0">
            <a:latin typeface="Candara" panose="020E0502030303020204" pitchFamily="34" charset="0"/>
          </a:endParaRPr>
        </a:p>
      </dgm:t>
    </dgm:pt>
    <dgm:pt modelId="{389A80ED-9769-FB46-8109-F68F0FCEB301}" type="parTrans" cxnId="{AF97DC4F-E15F-6841-9580-C37A15498A2C}">
      <dgm:prSet/>
      <dgm:spPr/>
      <dgm:t>
        <a:bodyPr/>
        <a:lstStyle/>
        <a:p>
          <a:endParaRPr lang="en-US" sz="1400">
            <a:latin typeface="Candara" panose="020E0502030303020204" pitchFamily="34" charset="0"/>
          </a:endParaRPr>
        </a:p>
      </dgm:t>
    </dgm:pt>
    <dgm:pt modelId="{2204B844-91F4-CB46-9A38-2B2998C37FE5}" type="sibTrans" cxnId="{AF97DC4F-E15F-6841-9580-C37A15498A2C}">
      <dgm:prSet/>
      <dgm:spPr/>
      <dgm:t>
        <a:bodyPr/>
        <a:lstStyle/>
        <a:p>
          <a:endParaRPr lang="en-US" sz="1400">
            <a:latin typeface="Candara" panose="020E0502030303020204" pitchFamily="34" charset="0"/>
          </a:endParaRPr>
        </a:p>
      </dgm:t>
    </dgm:pt>
    <dgm:pt modelId="{C912DD16-DA7E-8D4B-A1CB-C4F96A6ED2F8}">
      <dgm:prSet custT="1">
        <dgm:style>
          <a:lnRef idx="2">
            <a:schemeClr val="accent1"/>
          </a:lnRef>
          <a:fillRef idx="1">
            <a:schemeClr val="lt1"/>
          </a:fillRef>
          <a:effectRef idx="0">
            <a:schemeClr val="accent1"/>
          </a:effectRef>
          <a:fontRef idx="minor">
            <a:schemeClr val="dk1"/>
          </a:fontRef>
        </dgm:style>
      </dgm:prSet>
      <dgm:spPr/>
      <dgm:t>
        <a:bodyPr/>
        <a:lstStyle/>
        <a:p>
          <a:r>
            <a:rPr lang="en-US" sz="1400" dirty="0" err="1">
              <a:latin typeface="Candara" panose="020E0502030303020204" pitchFamily="34" charset="0"/>
            </a:rPr>
            <a:t>Assessee</a:t>
          </a:r>
          <a:r>
            <a:rPr lang="en-US" sz="1400" dirty="0">
              <a:latin typeface="Candara" panose="020E0502030303020204" pitchFamily="34" charset="0"/>
            </a:rPr>
            <a:t> cannot be indefinitely detained in custody </a:t>
          </a:r>
          <a:r>
            <a:rPr lang="en-US" sz="1400" b="1" i="1" dirty="0">
              <a:latin typeface="Candara" panose="020E0502030303020204" pitchFamily="34" charset="0"/>
            </a:rPr>
            <a:t>Paresh </a:t>
          </a:r>
          <a:r>
            <a:rPr lang="en-US" sz="1400" b="1" i="1" dirty="0" err="1">
              <a:latin typeface="Candara" panose="020E0502030303020204" pitchFamily="34" charset="0"/>
            </a:rPr>
            <a:t>Nathalal</a:t>
          </a:r>
          <a:r>
            <a:rPr lang="en-US" sz="1400" b="1" i="1" dirty="0">
              <a:latin typeface="Candara" panose="020E0502030303020204" pitchFamily="34" charset="0"/>
            </a:rPr>
            <a:t> Chauhan V. State Of Gujarat. 2022-TIOL-09-SC-GST</a:t>
          </a:r>
          <a:endParaRPr lang="en-IN" sz="1400" dirty="0">
            <a:latin typeface="Candara" panose="020E0502030303020204" pitchFamily="34" charset="0"/>
          </a:endParaRPr>
        </a:p>
      </dgm:t>
    </dgm:pt>
    <dgm:pt modelId="{96348830-4D84-D842-8321-86ED69A4BDE9}" type="parTrans" cxnId="{041DFB74-89FF-CB46-8439-9E329787386D}">
      <dgm:prSet/>
      <dgm:spPr/>
      <dgm:t>
        <a:bodyPr/>
        <a:lstStyle/>
        <a:p>
          <a:endParaRPr lang="en-US" sz="1400">
            <a:latin typeface="Candara" panose="020E0502030303020204" pitchFamily="34" charset="0"/>
          </a:endParaRPr>
        </a:p>
      </dgm:t>
    </dgm:pt>
    <dgm:pt modelId="{0FC3EC35-3F6F-FE49-9C0B-47FF43397F7F}" type="sibTrans" cxnId="{041DFB74-89FF-CB46-8439-9E329787386D}">
      <dgm:prSet/>
      <dgm:spPr/>
      <dgm:t>
        <a:bodyPr/>
        <a:lstStyle/>
        <a:p>
          <a:endParaRPr lang="en-US" sz="1400">
            <a:latin typeface="Candara" panose="020E0502030303020204" pitchFamily="34" charset="0"/>
          </a:endParaRPr>
        </a:p>
      </dgm:t>
    </dgm:pt>
    <dgm:pt modelId="{E9297EA1-99C9-B24A-850B-51CD196A3A4C}">
      <dgm:prSet custT="1">
        <dgm:style>
          <a:lnRef idx="2">
            <a:schemeClr val="accent1"/>
          </a:lnRef>
          <a:fillRef idx="1">
            <a:schemeClr val="lt1"/>
          </a:fillRef>
          <a:effectRef idx="0">
            <a:schemeClr val="accent1"/>
          </a:effectRef>
          <a:fontRef idx="minor">
            <a:schemeClr val="dk1"/>
          </a:fontRef>
        </dgm:style>
      </dgm:prSet>
      <dgm:spPr/>
      <dgm:t>
        <a:bodyPr/>
        <a:lstStyle/>
        <a:p>
          <a:r>
            <a:rPr lang="en-IN" sz="1400" dirty="0">
              <a:latin typeface="Candara" panose="020E0502030303020204" pitchFamily="34" charset="0"/>
            </a:rPr>
            <a:t>Complete investigation has been made in an irresponsible manner, without following due process of law. </a:t>
          </a:r>
          <a:r>
            <a:rPr lang="en-IN" sz="1400" b="1" i="1" dirty="0">
              <a:latin typeface="Candara" panose="020E0502030303020204" pitchFamily="34" charset="0"/>
            </a:rPr>
            <a:t>Union of India V/s. </a:t>
          </a:r>
          <a:r>
            <a:rPr lang="en-IN" sz="1400" b="1" i="1" dirty="0" err="1">
              <a:latin typeface="Candara" panose="020E0502030303020204" pitchFamily="34" charset="0"/>
            </a:rPr>
            <a:t>Magga</a:t>
          </a:r>
          <a:r>
            <a:rPr lang="en-IN" sz="1400" b="1" i="1" dirty="0">
              <a:latin typeface="Candara" panose="020E0502030303020204" pitchFamily="34" charset="0"/>
            </a:rPr>
            <a:t> Ram-2022-TIOL-1070-HC-RAJ-NDPS- 2022-TIOL-1070-HC-RAJ-NDPS.</a:t>
          </a:r>
          <a:endParaRPr lang="en-IN" sz="1400" dirty="0">
            <a:latin typeface="Candara" panose="020E0502030303020204" pitchFamily="34" charset="0"/>
          </a:endParaRPr>
        </a:p>
      </dgm:t>
    </dgm:pt>
    <dgm:pt modelId="{AA2C8D4B-FDC3-EB4A-ADB6-27607E7E6DA8}" type="parTrans" cxnId="{8189FDD7-09A1-4744-96F1-7E1C3DF63F3E}">
      <dgm:prSet/>
      <dgm:spPr/>
      <dgm:t>
        <a:bodyPr/>
        <a:lstStyle/>
        <a:p>
          <a:endParaRPr lang="en-US" sz="1400">
            <a:latin typeface="Candara" panose="020E0502030303020204" pitchFamily="34" charset="0"/>
          </a:endParaRPr>
        </a:p>
      </dgm:t>
    </dgm:pt>
    <dgm:pt modelId="{94B6C490-54D1-C34D-90A3-5AC6FA156803}" type="sibTrans" cxnId="{8189FDD7-09A1-4744-96F1-7E1C3DF63F3E}">
      <dgm:prSet/>
      <dgm:spPr/>
      <dgm:t>
        <a:bodyPr/>
        <a:lstStyle/>
        <a:p>
          <a:endParaRPr lang="en-US" sz="1400">
            <a:latin typeface="Candara" panose="020E0502030303020204" pitchFamily="34" charset="0"/>
          </a:endParaRPr>
        </a:p>
      </dgm:t>
    </dgm:pt>
    <dgm:pt modelId="{54EEC626-7F76-A547-9BAC-A6E27F2DBF3C}">
      <dgm:prSet custT="1">
        <dgm:style>
          <a:lnRef idx="2">
            <a:schemeClr val="accent1"/>
          </a:lnRef>
          <a:fillRef idx="1">
            <a:schemeClr val="lt1"/>
          </a:fillRef>
          <a:effectRef idx="0">
            <a:schemeClr val="accent1"/>
          </a:effectRef>
          <a:fontRef idx="minor">
            <a:schemeClr val="dk1"/>
          </a:fontRef>
        </dgm:style>
      </dgm:prSet>
      <dgm:spPr/>
      <dgm:t>
        <a:bodyPr/>
        <a:lstStyle/>
        <a:p>
          <a:r>
            <a:rPr lang="en-IN" sz="1400" dirty="0">
              <a:latin typeface="Candara" panose="020E0502030303020204" pitchFamily="34" charset="0"/>
            </a:rPr>
            <a:t>Without</a:t>
          </a:r>
          <a:r>
            <a:rPr lang="en-IN" sz="1400" baseline="0" dirty="0">
              <a:latin typeface="Candara" panose="020E0502030303020204" pitchFamily="34" charset="0"/>
            </a:rPr>
            <a:t> conducting any enquiry or investigation, the authority straight away proceeded to issue the Show Cause Notice. </a:t>
          </a:r>
          <a:r>
            <a:rPr lang="en-IN" sz="1400" b="1" i="1" baseline="0" dirty="0">
              <a:latin typeface="Candara" panose="020E0502030303020204" pitchFamily="34" charset="0"/>
            </a:rPr>
            <a:t>Satyam Iron and steel Company Pvt Ltd. V/s. The commissioner Central Excise and service Tax -2023-TIOL-475-HC-KOL-CX</a:t>
          </a:r>
          <a:endParaRPr lang="en-IN" sz="1400" dirty="0">
            <a:latin typeface="Candara" panose="020E0502030303020204" pitchFamily="34" charset="0"/>
          </a:endParaRPr>
        </a:p>
      </dgm:t>
    </dgm:pt>
    <dgm:pt modelId="{82EAA060-ED17-C04F-8A84-41A1AA1BF00B}" type="parTrans" cxnId="{81577F56-F03E-A548-A40C-2786697687CF}">
      <dgm:prSet/>
      <dgm:spPr/>
      <dgm:t>
        <a:bodyPr/>
        <a:lstStyle/>
        <a:p>
          <a:endParaRPr lang="en-US" sz="1400">
            <a:latin typeface="Candara" panose="020E0502030303020204" pitchFamily="34" charset="0"/>
          </a:endParaRPr>
        </a:p>
      </dgm:t>
    </dgm:pt>
    <dgm:pt modelId="{ADBDD5D6-242A-3446-9A8D-CC9A9BA0C78C}" type="sibTrans" cxnId="{81577F56-F03E-A548-A40C-2786697687CF}">
      <dgm:prSet/>
      <dgm:spPr/>
      <dgm:t>
        <a:bodyPr/>
        <a:lstStyle/>
        <a:p>
          <a:endParaRPr lang="en-US" sz="1400">
            <a:latin typeface="Candara" panose="020E0502030303020204" pitchFamily="34" charset="0"/>
          </a:endParaRPr>
        </a:p>
      </dgm:t>
    </dgm:pt>
    <dgm:pt modelId="{E4A9E11C-DBFB-5C42-B715-082D7DFF74C8}">
      <dgm:prSet custT="1">
        <dgm:style>
          <a:lnRef idx="2">
            <a:schemeClr val="accent1"/>
          </a:lnRef>
          <a:fillRef idx="1">
            <a:schemeClr val="lt1"/>
          </a:fillRef>
          <a:effectRef idx="0">
            <a:schemeClr val="accent1"/>
          </a:effectRef>
          <a:fontRef idx="minor">
            <a:schemeClr val="dk1"/>
          </a:fontRef>
        </dgm:style>
      </dgm:prSet>
      <dgm:spPr/>
      <dgm:t>
        <a:bodyPr/>
        <a:lstStyle/>
        <a:p>
          <a:r>
            <a:rPr lang="en-IN" sz="1400" dirty="0">
              <a:latin typeface="Candara" panose="020E0502030303020204" pitchFamily="34" charset="0"/>
            </a:rPr>
            <a:t>Investigation</a:t>
          </a:r>
          <a:r>
            <a:rPr lang="en-IN" sz="1400" baseline="0" dirty="0">
              <a:latin typeface="Candara" panose="020E0502030303020204" pitchFamily="34" charset="0"/>
            </a:rPr>
            <a:t> has been completed and charge sheet has been filed-</a:t>
          </a:r>
          <a:r>
            <a:rPr lang="en-IN" sz="1400" baseline="0" dirty="0" err="1">
              <a:latin typeface="Candara" panose="020E0502030303020204" pitchFamily="34" charset="0"/>
            </a:rPr>
            <a:t>Alligation</a:t>
          </a:r>
          <a:r>
            <a:rPr lang="en-IN" sz="1400" baseline="0" dirty="0">
              <a:latin typeface="Candara" panose="020E0502030303020204" pitchFamily="34" charset="0"/>
            </a:rPr>
            <a:t> are to be established based on evidence- </a:t>
          </a:r>
          <a:r>
            <a:rPr lang="en-IN" sz="1400" b="1" i="1" baseline="0" dirty="0" err="1">
              <a:latin typeface="Candara" panose="020E0502030303020204" pitchFamily="34" charset="0"/>
            </a:rPr>
            <a:t>Ratnambar</a:t>
          </a:r>
          <a:r>
            <a:rPr lang="en-IN" sz="1400" b="1" i="1" baseline="0" dirty="0">
              <a:latin typeface="Candara" panose="020E0502030303020204" pitchFamily="34" charset="0"/>
            </a:rPr>
            <a:t> Kaushik V/s. Union of India -2022-TIOL-104-SC-GST</a:t>
          </a:r>
          <a:r>
            <a:rPr lang="en-IN" sz="1400" baseline="0" dirty="0">
              <a:latin typeface="Candara" panose="020E0502030303020204" pitchFamily="34" charset="0"/>
            </a:rPr>
            <a:t>  </a:t>
          </a:r>
          <a:endParaRPr lang="en-IN" sz="1400" dirty="0">
            <a:latin typeface="Candara" panose="020E0502030303020204" pitchFamily="34" charset="0"/>
          </a:endParaRPr>
        </a:p>
      </dgm:t>
    </dgm:pt>
    <dgm:pt modelId="{7E9BE43E-5BA9-5944-9068-A8EE643DCC94}" type="parTrans" cxnId="{9EC1B1A2-340A-884B-A348-F098F669DDBA}">
      <dgm:prSet/>
      <dgm:spPr/>
      <dgm:t>
        <a:bodyPr/>
        <a:lstStyle/>
        <a:p>
          <a:endParaRPr lang="en-US" sz="1400">
            <a:latin typeface="Candara" panose="020E0502030303020204" pitchFamily="34" charset="0"/>
          </a:endParaRPr>
        </a:p>
      </dgm:t>
    </dgm:pt>
    <dgm:pt modelId="{3175E3A3-16A3-FE45-8AEB-10F5EDB2E0E6}" type="sibTrans" cxnId="{9EC1B1A2-340A-884B-A348-F098F669DDBA}">
      <dgm:prSet/>
      <dgm:spPr/>
      <dgm:t>
        <a:bodyPr/>
        <a:lstStyle/>
        <a:p>
          <a:endParaRPr lang="en-US" sz="1400">
            <a:latin typeface="Candara" panose="020E0502030303020204" pitchFamily="34" charset="0"/>
          </a:endParaRPr>
        </a:p>
      </dgm:t>
    </dgm:pt>
    <dgm:pt modelId="{4237D4BD-5B9A-764A-AA29-1137BD193875}" type="pres">
      <dgm:prSet presAssocID="{87522361-83D9-6F42-946B-8D52C73355ED}" presName="linear" presStyleCnt="0">
        <dgm:presLayoutVars>
          <dgm:animLvl val="lvl"/>
          <dgm:resizeHandles val="exact"/>
        </dgm:presLayoutVars>
      </dgm:prSet>
      <dgm:spPr/>
    </dgm:pt>
    <dgm:pt modelId="{E3E1F049-3DE1-D94F-8B91-23F71F48742F}" type="pres">
      <dgm:prSet presAssocID="{6E1206A9-C698-7848-BFEA-22A3F8A0B00E}" presName="parentText" presStyleLbl="node1" presStyleIdx="0" presStyleCnt="9">
        <dgm:presLayoutVars>
          <dgm:chMax val="0"/>
          <dgm:bulletEnabled val="1"/>
        </dgm:presLayoutVars>
      </dgm:prSet>
      <dgm:spPr/>
    </dgm:pt>
    <dgm:pt modelId="{376A3B2D-C704-894E-A821-07CFBF119949}" type="pres">
      <dgm:prSet presAssocID="{E5C512D3-4A19-6F49-B448-F0186D6B2BD8}" presName="spacer" presStyleCnt="0"/>
      <dgm:spPr/>
    </dgm:pt>
    <dgm:pt modelId="{4112EC92-1CE6-484A-BF46-3D1ECF9032E9}" type="pres">
      <dgm:prSet presAssocID="{A9426D5C-530C-5440-85C8-BEEC45FD6B8B}" presName="parentText" presStyleLbl="node1" presStyleIdx="1" presStyleCnt="9">
        <dgm:presLayoutVars>
          <dgm:chMax val="0"/>
          <dgm:bulletEnabled val="1"/>
        </dgm:presLayoutVars>
      </dgm:prSet>
      <dgm:spPr/>
    </dgm:pt>
    <dgm:pt modelId="{D57B6B42-6356-E64F-8AB8-D7327296D570}" type="pres">
      <dgm:prSet presAssocID="{C2D2D9A8-3A46-8645-B1E9-255019A53793}" presName="spacer" presStyleCnt="0"/>
      <dgm:spPr/>
    </dgm:pt>
    <dgm:pt modelId="{2038BC5C-1037-684A-A77D-EED997BA88A2}" type="pres">
      <dgm:prSet presAssocID="{C03F5CDA-57A3-B84A-86D8-8E00248A1023}" presName="parentText" presStyleLbl="node1" presStyleIdx="2" presStyleCnt="9">
        <dgm:presLayoutVars>
          <dgm:chMax val="0"/>
          <dgm:bulletEnabled val="1"/>
        </dgm:presLayoutVars>
      </dgm:prSet>
      <dgm:spPr/>
    </dgm:pt>
    <dgm:pt modelId="{E7E8B953-2843-D649-8FFF-A02B0DF3535B}" type="pres">
      <dgm:prSet presAssocID="{177CA68D-E291-6C4B-ABE8-0A16F08BF900}" presName="spacer" presStyleCnt="0"/>
      <dgm:spPr/>
    </dgm:pt>
    <dgm:pt modelId="{007518B6-7B9C-CE4B-BF34-B14518E0437D}" type="pres">
      <dgm:prSet presAssocID="{BCC59E94-1547-A648-8E7E-DFCCA281519D}" presName="parentText" presStyleLbl="node1" presStyleIdx="3" presStyleCnt="9">
        <dgm:presLayoutVars>
          <dgm:chMax val="0"/>
          <dgm:bulletEnabled val="1"/>
        </dgm:presLayoutVars>
      </dgm:prSet>
      <dgm:spPr/>
    </dgm:pt>
    <dgm:pt modelId="{ADB9B051-4701-7248-8107-53D8A98E5B37}" type="pres">
      <dgm:prSet presAssocID="{CDA4BD3C-838F-3A46-A1D5-3E840726CFAB}" presName="spacer" presStyleCnt="0"/>
      <dgm:spPr/>
    </dgm:pt>
    <dgm:pt modelId="{2E472007-FEE5-EF4D-A8A8-0F1217F771EB}" type="pres">
      <dgm:prSet presAssocID="{EAE888BF-A2C6-D24D-BDD6-58A15AF56B25}" presName="parentText" presStyleLbl="node1" presStyleIdx="4" presStyleCnt="9">
        <dgm:presLayoutVars>
          <dgm:chMax val="0"/>
          <dgm:bulletEnabled val="1"/>
        </dgm:presLayoutVars>
      </dgm:prSet>
      <dgm:spPr/>
    </dgm:pt>
    <dgm:pt modelId="{21DBA7F1-6322-BA40-98E6-4237AD05AA12}" type="pres">
      <dgm:prSet presAssocID="{2204B844-91F4-CB46-9A38-2B2998C37FE5}" presName="spacer" presStyleCnt="0"/>
      <dgm:spPr/>
    </dgm:pt>
    <dgm:pt modelId="{939BC385-6409-AA45-A8B9-3083862068B0}" type="pres">
      <dgm:prSet presAssocID="{C912DD16-DA7E-8D4B-A1CB-C4F96A6ED2F8}" presName="parentText" presStyleLbl="node1" presStyleIdx="5" presStyleCnt="9">
        <dgm:presLayoutVars>
          <dgm:chMax val="0"/>
          <dgm:bulletEnabled val="1"/>
        </dgm:presLayoutVars>
      </dgm:prSet>
      <dgm:spPr/>
    </dgm:pt>
    <dgm:pt modelId="{47427A9E-C28A-6741-9D56-CCAAEE4CAF08}" type="pres">
      <dgm:prSet presAssocID="{0FC3EC35-3F6F-FE49-9C0B-47FF43397F7F}" presName="spacer" presStyleCnt="0"/>
      <dgm:spPr/>
    </dgm:pt>
    <dgm:pt modelId="{655023B8-D08B-2741-AFB9-ED9942990D21}" type="pres">
      <dgm:prSet presAssocID="{E9297EA1-99C9-B24A-850B-51CD196A3A4C}" presName="parentText" presStyleLbl="node1" presStyleIdx="6" presStyleCnt="9">
        <dgm:presLayoutVars>
          <dgm:chMax val="0"/>
          <dgm:bulletEnabled val="1"/>
        </dgm:presLayoutVars>
      </dgm:prSet>
      <dgm:spPr/>
    </dgm:pt>
    <dgm:pt modelId="{414E48B9-D435-5448-BE25-3AAF7C84113C}" type="pres">
      <dgm:prSet presAssocID="{94B6C490-54D1-C34D-90A3-5AC6FA156803}" presName="spacer" presStyleCnt="0"/>
      <dgm:spPr/>
    </dgm:pt>
    <dgm:pt modelId="{4DC372FE-9A8D-C147-BD78-7E92193BF58F}" type="pres">
      <dgm:prSet presAssocID="{54EEC626-7F76-A547-9BAC-A6E27F2DBF3C}" presName="parentText" presStyleLbl="node1" presStyleIdx="7" presStyleCnt="9">
        <dgm:presLayoutVars>
          <dgm:chMax val="0"/>
          <dgm:bulletEnabled val="1"/>
        </dgm:presLayoutVars>
      </dgm:prSet>
      <dgm:spPr/>
    </dgm:pt>
    <dgm:pt modelId="{AA7B2E20-3A49-D243-A42C-7FD89F8512A1}" type="pres">
      <dgm:prSet presAssocID="{ADBDD5D6-242A-3446-9A8D-CC9A9BA0C78C}" presName="spacer" presStyleCnt="0"/>
      <dgm:spPr/>
    </dgm:pt>
    <dgm:pt modelId="{B1A4BA0F-05D2-A64B-BD7F-BFB12F7F6A0D}" type="pres">
      <dgm:prSet presAssocID="{E4A9E11C-DBFB-5C42-B715-082D7DFF74C8}" presName="parentText" presStyleLbl="node1" presStyleIdx="8" presStyleCnt="9">
        <dgm:presLayoutVars>
          <dgm:chMax val="0"/>
          <dgm:bulletEnabled val="1"/>
        </dgm:presLayoutVars>
      </dgm:prSet>
      <dgm:spPr/>
    </dgm:pt>
  </dgm:ptLst>
  <dgm:cxnLst>
    <dgm:cxn modelId="{58C7B401-0974-A143-BE54-0CB13F339369}" type="presOf" srcId="{E9297EA1-99C9-B24A-850B-51CD196A3A4C}" destId="{655023B8-D08B-2741-AFB9-ED9942990D21}" srcOrd="0" destOrd="0" presId="urn:microsoft.com/office/officeart/2005/8/layout/vList2"/>
    <dgm:cxn modelId="{0B67651C-D962-8449-942D-4FC03A8C2489}" srcId="{87522361-83D9-6F42-946B-8D52C73355ED}" destId="{6E1206A9-C698-7848-BFEA-22A3F8A0B00E}" srcOrd="0" destOrd="0" parTransId="{B1EA2114-334B-C54D-98E9-59509EFF92AA}" sibTransId="{E5C512D3-4A19-6F49-B448-F0186D6B2BD8}"/>
    <dgm:cxn modelId="{A1887D25-14EA-0943-A22C-23E02E951E52}" type="presOf" srcId="{C912DD16-DA7E-8D4B-A1CB-C4F96A6ED2F8}" destId="{939BC385-6409-AA45-A8B9-3083862068B0}" srcOrd="0" destOrd="0" presId="urn:microsoft.com/office/officeart/2005/8/layout/vList2"/>
    <dgm:cxn modelId="{4A70632C-9660-284F-A154-EAB546CBB3A9}" type="presOf" srcId="{A9426D5C-530C-5440-85C8-BEEC45FD6B8B}" destId="{4112EC92-1CE6-484A-BF46-3D1ECF9032E9}" srcOrd="0" destOrd="0" presId="urn:microsoft.com/office/officeart/2005/8/layout/vList2"/>
    <dgm:cxn modelId="{5222F95D-04CA-0948-8C07-01F4F249A7A9}" type="presOf" srcId="{54EEC626-7F76-A547-9BAC-A6E27F2DBF3C}" destId="{4DC372FE-9A8D-C147-BD78-7E92193BF58F}" srcOrd="0" destOrd="0" presId="urn:microsoft.com/office/officeart/2005/8/layout/vList2"/>
    <dgm:cxn modelId="{D1AC6E6C-7320-8B47-BED2-A69868D9A8DA}" type="presOf" srcId="{EAE888BF-A2C6-D24D-BDD6-58A15AF56B25}" destId="{2E472007-FEE5-EF4D-A8A8-0F1217F771EB}" srcOrd="0" destOrd="0" presId="urn:microsoft.com/office/officeart/2005/8/layout/vList2"/>
    <dgm:cxn modelId="{AF97DC4F-E15F-6841-9580-C37A15498A2C}" srcId="{87522361-83D9-6F42-946B-8D52C73355ED}" destId="{EAE888BF-A2C6-D24D-BDD6-58A15AF56B25}" srcOrd="4" destOrd="0" parTransId="{389A80ED-9769-FB46-8109-F68F0FCEB301}" sibTransId="{2204B844-91F4-CB46-9A38-2B2998C37FE5}"/>
    <dgm:cxn modelId="{041DFB74-89FF-CB46-8439-9E329787386D}" srcId="{87522361-83D9-6F42-946B-8D52C73355ED}" destId="{C912DD16-DA7E-8D4B-A1CB-C4F96A6ED2F8}" srcOrd="5" destOrd="0" parTransId="{96348830-4D84-D842-8321-86ED69A4BDE9}" sibTransId="{0FC3EC35-3F6F-FE49-9C0B-47FF43397F7F}"/>
    <dgm:cxn modelId="{81577F56-F03E-A548-A40C-2786697687CF}" srcId="{87522361-83D9-6F42-946B-8D52C73355ED}" destId="{54EEC626-7F76-A547-9BAC-A6E27F2DBF3C}" srcOrd="7" destOrd="0" parTransId="{82EAA060-ED17-C04F-8A84-41A1AA1BF00B}" sibTransId="{ADBDD5D6-242A-3446-9A8D-CC9A9BA0C78C}"/>
    <dgm:cxn modelId="{052D8D59-BACD-E545-B0BF-900FAAA2156B}" srcId="{87522361-83D9-6F42-946B-8D52C73355ED}" destId="{BCC59E94-1547-A648-8E7E-DFCCA281519D}" srcOrd="3" destOrd="0" parTransId="{8FF6458A-3243-EF4B-83FA-F333AFA3CCE0}" sibTransId="{CDA4BD3C-838F-3A46-A1D5-3E840726CFAB}"/>
    <dgm:cxn modelId="{1556817A-CD24-B949-9F54-EC797301BA1E}" type="presOf" srcId="{BCC59E94-1547-A648-8E7E-DFCCA281519D}" destId="{007518B6-7B9C-CE4B-BF34-B14518E0437D}" srcOrd="0" destOrd="0" presId="urn:microsoft.com/office/officeart/2005/8/layout/vList2"/>
    <dgm:cxn modelId="{9EC1B1A2-340A-884B-A348-F098F669DDBA}" srcId="{87522361-83D9-6F42-946B-8D52C73355ED}" destId="{E4A9E11C-DBFB-5C42-B715-082D7DFF74C8}" srcOrd="8" destOrd="0" parTransId="{7E9BE43E-5BA9-5944-9068-A8EE643DCC94}" sibTransId="{3175E3A3-16A3-FE45-8AEB-10F5EDB2E0E6}"/>
    <dgm:cxn modelId="{593078A6-2CA8-B443-A6F9-9E062300B689}" srcId="{87522361-83D9-6F42-946B-8D52C73355ED}" destId="{A9426D5C-530C-5440-85C8-BEEC45FD6B8B}" srcOrd="1" destOrd="0" parTransId="{35206768-A09F-D445-80DE-ECF4E8641AFA}" sibTransId="{C2D2D9A8-3A46-8645-B1E9-255019A53793}"/>
    <dgm:cxn modelId="{25D32AB2-BEEE-3B41-B220-9A18FF69048C}" type="presOf" srcId="{87522361-83D9-6F42-946B-8D52C73355ED}" destId="{4237D4BD-5B9A-764A-AA29-1137BD193875}" srcOrd="0" destOrd="0" presId="urn:microsoft.com/office/officeart/2005/8/layout/vList2"/>
    <dgm:cxn modelId="{2145C0B9-7AAC-3C48-8CB7-99230150F545}" type="presOf" srcId="{E4A9E11C-DBFB-5C42-B715-082D7DFF74C8}" destId="{B1A4BA0F-05D2-A64B-BD7F-BFB12F7F6A0D}" srcOrd="0" destOrd="0" presId="urn:microsoft.com/office/officeart/2005/8/layout/vList2"/>
    <dgm:cxn modelId="{3B0636BF-B42A-514A-B60F-614B6F7305CD}" type="presOf" srcId="{6E1206A9-C698-7848-BFEA-22A3F8A0B00E}" destId="{E3E1F049-3DE1-D94F-8B91-23F71F48742F}" srcOrd="0" destOrd="0" presId="urn:microsoft.com/office/officeart/2005/8/layout/vList2"/>
    <dgm:cxn modelId="{8189FDD7-09A1-4744-96F1-7E1C3DF63F3E}" srcId="{87522361-83D9-6F42-946B-8D52C73355ED}" destId="{E9297EA1-99C9-B24A-850B-51CD196A3A4C}" srcOrd="6" destOrd="0" parTransId="{AA2C8D4B-FDC3-EB4A-ADB6-27607E7E6DA8}" sibTransId="{94B6C490-54D1-C34D-90A3-5AC6FA156803}"/>
    <dgm:cxn modelId="{E35A0FDE-2FDC-0C46-ADEE-EDDEBDD48A0C}" type="presOf" srcId="{C03F5CDA-57A3-B84A-86D8-8E00248A1023}" destId="{2038BC5C-1037-684A-A77D-EED997BA88A2}" srcOrd="0" destOrd="0" presId="urn:microsoft.com/office/officeart/2005/8/layout/vList2"/>
    <dgm:cxn modelId="{87241AEF-6DD2-3044-AB3C-DB4EAB3D73D5}" srcId="{87522361-83D9-6F42-946B-8D52C73355ED}" destId="{C03F5CDA-57A3-B84A-86D8-8E00248A1023}" srcOrd="2" destOrd="0" parTransId="{B53F8F1D-500A-A843-9064-8F18E91AD48A}" sibTransId="{177CA68D-E291-6C4B-ABE8-0A16F08BF900}"/>
    <dgm:cxn modelId="{D8EB41BB-4B5D-AD43-8397-B43E9B8D2034}" type="presParOf" srcId="{4237D4BD-5B9A-764A-AA29-1137BD193875}" destId="{E3E1F049-3DE1-D94F-8B91-23F71F48742F}" srcOrd="0" destOrd="0" presId="urn:microsoft.com/office/officeart/2005/8/layout/vList2"/>
    <dgm:cxn modelId="{FE18D941-4564-7945-95DF-8C515B8EC727}" type="presParOf" srcId="{4237D4BD-5B9A-764A-AA29-1137BD193875}" destId="{376A3B2D-C704-894E-A821-07CFBF119949}" srcOrd="1" destOrd="0" presId="urn:microsoft.com/office/officeart/2005/8/layout/vList2"/>
    <dgm:cxn modelId="{229C544E-F239-FB4C-A2B6-B7C67E7170BD}" type="presParOf" srcId="{4237D4BD-5B9A-764A-AA29-1137BD193875}" destId="{4112EC92-1CE6-484A-BF46-3D1ECF9032E9}" srcOrd="2" destOrd="0" presId="urn:microsoft.com/office/officeart/2005/8/layout/vList2"/>
    <dgm:cxn modelId="{8E96E5CB-EE84-8D42-BC0B-5E101495E9F9}" type="presParOf" srcId="{4237D4BD-5B9A-764A-AA29-1137BD193875}" destId="{D57B6B42-6356-E64F-8AB8-D7327296D570}" srcOrd="3" destOrd="0" presId="urn:microsoft.com/office/officeart/2005/8/layout/vList2"/>
    <dgm:cxn modelId="{761AA251-CABF-1F4B-A2CA-ACD1F224863E}" type="presParOf" srcId="{4237D4BD-5B9A-764A-AA29-1137BD193875}" destId="{2038BC5C-1037-684A-A77D-EED997BA88A2}" srcOrd="4" destOrd="0" presId="urn:microsoft.com/office/officeart/2005/8/layout/vList2"/>
    <dgm:cxn modelId="{488C9D12-0E0B-2045-BC48-A37C7E8E3616}" type="presParOf" srcId="{4237D4BD-5B9A-764A-AA29-1137BD193875}" destId="{E7E8B953-2843-D649-8FFF-A02B0DF3535B}" srcOrd="5" destOrd="0" presId="urn:microsoft.com/office/officeart/2005/8/layout/vList2"/>
    <dgm:cxn modelId="{5821A213-DBD3-AA47-BDB1-062D5E3D649A}" type="presParOf" srcId="{4237D4BD-5B9A-764A-AA29-1137BD193875}" destId="{007518B6-7B9C-CE4B-BF34-B14518E0437D}" srcOrd="6" destOrd="0" presId="urn:microsoft.com/office/officeart/2005/8/layout/vList2"/>
    <dgm:cxn modelId="{507AF2AA-A335-BD49-A4CC-4B19071833D6}" type="presParOf" srcId="{4237D4BD-5B9A-764A-AA29-1137BD193875}" destId="{ADB9B051-4701-7248-8107-53D8A98E5B37}" srcOrd="7" destOrd="0" presId="urn:microsoft.com/office/officeart/2005/8/layout/vList2"/>
    <dgm:cxn modelId="{40C5A075-3C72-C941-94B4-A93E00607564}" type="presParOf" srcId="{4237D4BD-5B9A-764A-AA29-1137BD193875}" destId="{2E472007-FEE5-EF4D-A8A8-0F1217F771EB}" srcOrd="8" destOrd="0" presId="urn:microsoft.com/office/officeart/2005/8/layout/vList2"/>
    <dgm:cxn modelId="{D9A8552C-499F-F44C-A942-C164FED73EBA}" type="presParOf" srcId="{4237D4BD-5B9A-764A-AA29-1137BD193875}" destId="{21DBA7F1-6322-BA40-98E6-4237AD05AA12}" srcOrd="9" destOrd="0" presId="urn:microsoft.com/office/officeart/2005/8/layout/vList2"/>
    <dgm:cxn modelId="{0FEF0676-641C-144E-AF59-23B9899122F6}" type="presParOf" srcId="{4237D4BD-5B9A-764A-AA29-1137BD193875}" destId="{939BC385-6409-AA45-A8B9-3083862068B0}" srcOrd="10" destOrd="0" presId="urn:microsoft.com/office/officeart/2005/8/layout/vList2"/>
    <dgm:cxn modelId="{925EFC25-5805-E347-B071-5ABDC5BCDA67}" type="presParOf" srcId="{4237D4BD-5B9A-764A-AA29-1137BD193875}" destId="{47427A9E-C28A-6741-9D56-CCAAEE4CAF08}" srcOrd="11" destOrd="0" presId="urn:microsoft.com/office/officeart/2005/8/layout/vList2"/>
    <dgm:cxn modelId="{5377FF78-16A1-154E-B263-825F0D09D4EF}" type="presParOf" srcId="{4237D4BD-5B9A-764A-AA29-1137BD193875}" destId="{655023B8-D08B-2741-AFB9-ED9942990D21}" srcOrd="12" destOrd="0" presId="urn:microsoft.com/office/officeart/2005/8/layout/vList2"/>
    <dgm:cxn modelId="{0C1CFF58-633F-DA43-9BED-DAB41ED125AB}" type="presParOf" srcId="{4237D4BD-5B9A-764A-AA29-1137BD193875}" destId="{414E48B9-D435-5448-BE25-3AAF7C84113C}" srcOrd="13" destOrd="0" presId="urn:microsoft.com/office/officeart/2005/8/layout/vList2"/>
    <dgm:cxn modelId="{75A0E155-4E19-9E48-AE8C-EF69942BA0A1}" type="presParOf" srcId="{4237D4BD-5B9A-764A-AA29-1137BD193875}" destId="{4DC372FE-9A8D-C147-BD78-7E92193BF58F}" srcOrd="14" destOrd="0" presId="urn:microsoft.com/office/officeart/2005/8/layout/vList2"/>
    <dgm:cxn modelId="{C76FF94D-2249-5D46-AB29-C4A7239C1D36}" type="presParOf" srcId="{4237D4BD-5B9A-764A-AA29-1137BD193875}" destId="{AA7B2E20-3A49-D243-A42C-7FD89F8512A1}" srcOrd="15" destOrd="0" presId="urn:microsoft.com/office/officeart/2005/8/layout/vList2"/>
    <dgm:cxn modelId="{C73FD13F-F683-004A-B6D7-D84AC5D9B316}" type="presParOf" srcId="{4237D4BD-5B9A-764A-AA29-1137BD193875}" destId="{B1A4BA0F-05D2-A64B-BD7F-BFB12F7F6A0D}" srcOrd="1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C251D5A-1E83-F141-ACCE-EB73550A4ECA}"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241F6BE9-5B41-F642-88A9-4094E16E88BD}">
      <dgm:prSet custT="1">
        <dgm:style>
          <a:lnRef idx="2">
            <a:schemeClr val="accent1"/>
          </a:lnRef>
          <a:fillRef idx="1">
            <a:schemeClr val="lt1"/>
          </a:fillRef>
          <a:effectRef idx="0">
            <a:schemeClr val="accent1"/>
          </a:effectRef>
          <a:fontRef idx="minor">
            <a:schemeClr val="dk1"/>
          </a:fontRef>
        </dgm:style>
      </dgm:prSet>
      <dgm:spPr/>
      <dgm:t>
        <a:bodyPr/>
        <a:lstStyle/>
        <a:p>
          <a:pPr algn="just"/>
          <a:r>
            <a:rPr lang="en-US" sz="1600" b="1">
              <a:latin typeface="Candara" panose="020E0502030303020204" pitchFamily="34" charset="0"/>
            </a:rPr>
            <a:t>Just because a search has taken place, it does not ipso facto necessitate provisional attachment of properties. </a:t>
          </a:r>
          <a:endParaRPr lang="en-IN" sz="1600">
            <a:latin typeface="Candara" panose="020E0502030303020204" pitchFamily="34" charset="0"/>
          </a:endParaRPr>
        </a:p>
      </dgm:t>
    </dgm:pt>
    <dgm:pt modelId="{5A71599A-85E1-5649-A8FE-C1866FE605F0}" type="parTrans" cxnId="{BF35D5BC-186E-3245-BF50-1921968BB612}">
      <dgm:prSet/>
      <dgm:spPr/>
      <dgm:t>
        <a:bodyPr/>
        <a:lstStyle/>
        <a:p>
          <a:pPr algn="just"/>
          <a:endParaRPr lang="en-US" sz="1600">
            <a:latin typeface="Candara" panose="020E0502030303020204" pitchFamily="34" charset="0"/>
          </a:endParaRPr>
        </a:p>
      </dgm:t>
    </dgm:pt>
    <dgm:pt modelId="{00CFFD1E-8419-F346-9087-D499BEAEEE6E}" type="sibTrans" cxnId="{BF35D5BC-186E-3245-BF50-1921968BB612}">
      <dgm:prSet/>
      <dgm:spPr/>
      <dgm:t>
        <a:bodyPr/>
        <a:lstStyle/>
        <a:p>
          <a:pPr algn="just"/>
          <a:endParaRPr lang="en-US" sz="1600">
            <a:latin typeface="Candara" panose="020E0502030303020204" pitchFamily="34" charset="0"/>
          </a:endParaRPr>
        </a:p>
      </dgm:t>
    </dgm:pt>
    <dgm:pt modelId="{470B49B1-5900-E448-B8E7-8099C2316349}">
      <dgm:prSet custT="1"/>
      <dgm:spPr/>
      <dgm:t>
        <a:bodyPr/>
        <a:lstStyle/>
        <a:p>
          <a:pPr algn="just">
            <a:buNone/>
          </a:pPr>
          <a:r>
            <a:rPr lang="en-US" sz="1600" i="1" dirty="0" err="1">
              <a:latin typeface="Candara" panose="020E0502030303020204" pitchFamily="34" charset="0"/>
            </a:rPr>
            <a:t>Valerius</a:t>
          </a:r>
          <a:r>
            <a:rPr lang="en-US" sz="1600" i="1" dirty="0">
              <a:latin typeface="Candara" panose="020E0502030303020204" pitchFamily="34" charset="0"/>
            </a:rPr>
            <a:t> Industries Vs Union of India [2019 SCC </a:t>
          </a:r>
          <a:r>
            <a:rPr lang="en-US" sz="1600" i="1" dirty="0" err="1">
              <a:latin typeface="Candara" panose="020E0502030303020204" pitchFamily="34" charset="0"/>
            </a:rPr>
            <a:t>OnLine</a:t>
          </a:r>
          <a:r>
            <a:rPr lang="en-US" sz="1600" i="1" dirty="0">
              <a:latin typeface="Candara" panose="020E0502030303020204" pitchFamily="34" charset="0"/>
            </a:rPr>
            <a:t> </a:t>
          </a:r>
          <a:r>
            <a:rPr lang="en-US" sz="1600" i="1" dirty="0" err="1">
              <a:latin typeface="Candara" panose="020E0502030303020204" pitchFamily="34" charset="0"/>
            </a:rPr>
            <a:t>Guj</a:t>
          </a:r>
          <a:r>
            <a:rPr lang="en-US" sz="1600" i="1" dirty="0">
              <a:latin typeface="Candara" panose="020E0502030303020204" pitchFamily="34" charset="0"/>
            </a:rPr>
            <a:t> 6866]</a:t>
          </a:r>
          <a:endParaRPr lang="en-IN" sz="1600" dirty="0">
            <a:latin typeface="Candara" panose="020E0502030303020204" pitchFamily="34" charset="0"/>
          </a:endParaRPr>
        </a:p>
      </dgm:t>
    </dgm:pt>
    <dgm:pt modelId="{96D57AB4-2D16-524F-B325-5395D7AE27FC}" type="parTrans" cxnId="{89DE6EB5-3BD4-E941-98D8-5535438DBE5E}">
      <dgm:prSet/>
      <dgm:spPr/>
      <dgm:t>
        <a:bodyPr/>
        <a:lstStyle/>
        <a:p>
          <a:pPr algn="just"/>
          <a:endParaRPr lang="en-US" sz="1600">
            <a:latin typeface="Candara" panose="020E0502030303020204" pitchFamily="34" charset="0"/>
          </a:endParaRPr>
        </a:p>
      </dgm:t>
    </dgm:pt>
    <dgm:pt modelId="{908FAB51-04E0-0E4F-9B85-219C37FABBD1}" type="sibTrans" cxnId="{89DE6EB5-3BD4-E941-98D8-5535438DBE5E}">
      <dgm:prSet/>
      <dgm:spPr/>
      <dgm:t>
        <a:bodyPr/>
        <a:lstStyle/>
        <a:p>
          <a:pPr algn="just"/>
          <a:endParaRPr lang="en-US" sz="1600">
            <a:latin typeface="Candara" panose="020E0502030303020204" pitchFamily="34" charset="0"/>
          </a:endParaRPr>
        </a:p>
      </dgm:t>
    </dgm:pt>
    <dgm:pt modelId="{AC5755E8-517E-9A42-BC3E-62BB3F9B72EB}">
      <dgm:prSet custT="1">
        <dgm:style>
          <a:lnRef idx="2">
            <a:schemeClr val="accent1"/>
          </a:lnRef>
          <a:fillRef idx="1">
            <a:schemeClr val="lt1"/>
          </a:fillRef>
          <a:effectRef idx="0">
            <a:schemeClr val="accent1"/>
          </a:effectRef>
          <a:fontRef idx="minor">
            <a:schemeClr val="dk1"/>
          </a:fontRef>
        </dgm:style>
      </dgm:prSet>
      <dgm:spPr/>
      <dgm:t>
        <a:bodyPr/>
        <a:lstStyle/>
        <a:p>
          <a:pPr algn="just"/>
          <a:r>
            <a:rPr lang="en-IN" sz="1600" b="1" dirty="0">
              <a:latin typeface="Candara" panose="020E0502030303020204" pitchFamily="34" charset="0"/>
            </a:rPr>
            <a:t>Officers cannot provisionally attach the Cash Credit Account of the assessee. </a:t>
          </a:r>
          <a:endParaRPr lang="en-IN" sz="1600" dirty="0">
            <a:latin typeface="Candara" panose="020E0502030303020204" pitchFamily="34" charset="0"/>
          </a:endParaRPr>
        </a:p>
      </dgm:t>
    </dgm:pt>
    <dgm:pt modelId="{29917F30-07CC-1942-AD99-A5B21C82733F}" type="parTrans" cxnId="{2C3F76F0-9DC5-204B-AB00-45CD1D0F0BBD}">
      <dgm:prSet/>
      <dgm:spPr/>
      <dgm:t>
        <a:bodyPr/>
        <a:lstStyle/>
        <a:p>
          <a:pPr algn="just"/>
          <a:endParaRPr lang="en-US" sz="1600">
            <a:latin typeface="Candara" panose="020E0502030303020204" pitchFamily="34" charset="0"/>
          </a:endParaRPr>
        </a:p>
      </dgm:t>
    </dgm:pt>
    <dgm:pt modelId="{AB55C22A-1939-274C-91DE-439997BB9E13}" type="sibTrans" cxnId="{2C3F76F0-9DC5-204B-AB00-45CD1D0F0BBD}">
      <dgm:prSet/>
      <dgm:spPr/>
      <dgm:t>
        <a:bodyPr/>
        <a:lstStyle/>
        <a:p>
          <a:pPr algn="just"/>
          <a:endParaRPr lang="en-US" sz="1600">
            <a:latin typeface="Candara" panose="020E0502030303020204" pitchFamily="34" charset="0"/>
          </a:endParaRPr>
        </a:p>
      </dgm:t>
    </dgm:pt>
    <dgm:pt modelId="{F648C3EE-5E09-1B4C-9626-427A3CEF0027}">
      <dgm:prSet custT="1"/>
      <dgm:spPr/>
      <dgm:t>
        <a:bodyPr/>
        <a:lstStyle/>
        <a:p>
          <a:pPr algn="just">
            <a:buNone/>
          </a:pPr>
          <a:r>
            <a:rPr lang="en-IN" sz="1600" i="1" dirty="0">
              <a:latin typeface="Candara" panose="020E0502030303020204" pitchFamily="34" charset="0"/>
            </a:rPr>
            <a:t>Manish Scrap Traders Vs Principal Commissioner [2022-TIOL-54-HC-Ahm GST]</a:t>
          </a:r>
          <a:endParaRPr lang="en-IN" sz="1600" dirty="0">
            <a:latin typeface="Candara" panose="020E0502030303020204" pitchFamily="34" charset="0"/>
          </a:endParaRPr>
        </a:p>
      </dgm:t>
    </dgm:pt>
    <dgm:pt modelId="{8A052B0A-6258-7A41-B2B6-F65DB86CAE88}" type="parTrans" cxnId="{373C7C38-8F08-9847-984F-D6D2A7C80400}">
      <dgm:prSet/>
      <dgm:spPr/>
      <dgm:t>
        <a:bodyPr/>
        <a:lstStyle/>
        <a:p>
          <a:pPr algn="just"/>
          <a:endParaRPr lang="en-US" sz="1600">
            <a:latin typeface="Candara" panose="020E0502030303020204" pitchFamily="34" charset="0"/>
          </a:endParaRPr>
        </a:p>
      </dgm:t>
    </dgm:pt>
    <dgm:pt modelId="{95EBB5DB-1143-BB4E-9DA3-402213FD3D1C}" type="sibTrans" cxnId="{373C7C38-8F08-9847-984F-D6D2A7C80400}">
      <dgm:prSet/>
      <dgm:spPr/>
      <dgm:t>
        <a:bodyPr/>
        <a:lstStyle/>
        <a:p>
          <a:pPr algn="just"/>
          <a:endParaRPr lang="en-US" sz="1600">
            <a:latin typeface="Candara" panose="020E0502030303020204" pitchFamily="34" charset="0"/>
          </a:endParaRPr>
        </a:p>
      </dgm:t>
    </dgm:pt>
    <dgm:pt modelId="{3F6E1048-FF19-0F46-AF24-07E5A4159522}">
      <dgm:prSet custT="1">
        <dgm:style>
          <a:lnRef idx="2">
            <a:schemeClr val="accent1"/>
          </a:lnRef>
          <a:fillRef idx="1">
            <a:schemeClr val="lt1"/>
          </a:fillRef>
          <a:effectRef idx="0">
            <a:schemeClr val="accent1"/>
          </a:effectRef>
          <a:fontRef idx="minor">
            <a:schemeClr val="dk1"/>
          </a:fontRef>
        </dgm:style>
      </dgm:prSet>
      <dgm:spPr/>
      <dgm:t>
        <a:bodyPr/>
        <a:lstStyle/>
        <a:p>
          <a:pPr algn="just"/>
          <a:r>
            <a:rPr lang="en-IN" sz="1600" b="1">
              <a:latin typeface="Candara" panose="020E0502030303020204" pitchFamily="34" charset="0"/>
            </a:rPr>
            <a:t>The burden that lies upon the revenue is heavy and has to be seen to be discharged by them in a proper manner in each and every case where power under Section 83 is invoked.</a:t>
          </a:r>
          <a:endParaRPr lang="en-IN" sz="1600">
            <a:latin typeface="Candara" panose="020E0502030303020204" pitchFamily="34" charset="0"/>
          </a:endParaRPr>
        </a:p>
      </dgm:t>
    </dgm:pt>
    <dgm:pt modelId="{010D62D7-0C26-BD40-B6AD-8B08E1958A9D}" type="parTrans" cxnId="{3CB5917D-6DCB-B24F-9463-D169D5664DEA}">
      <dgm:prSet/>
      <dgm:spPr/>
      <dgm:t>
        <a:bodyPr/>
        <a:lstStyle/>
        <a:p>
          <a:pPr algn="just"/>
          <a:endParaRPr lang="en-US" sz="1600">
            <a:latin typeface="Candara" panose="020E0502030303020204" pitchFamily="34" charset="0"/>
          </a:endParaRPr>
        </a:p>
      </dgm:t>
    </dgm:pt>
    <dgm:pt modelId="{ED20FBB7-4FD5-B647-8C88-DF5B09FAF4C5}" type="sibTrans" cxnId="{3CB5917D-6DCB-B24F-9463-D169D5664DEA}">
      <dgm:prSet/>
      <dgm:spPr/>
      <dgm:t>
        <a:bodyPr/>
        <a:lstStyle/>
        <a:p>
          <a:pPr algn="just"/>
          <a:endParaRPr lang="en-US" sz="1600">
            <a:latin typeface="Candara" panose="020E0502030303020204" pitchFamily="34" charset="0"/>
          </a:endParaRPr>
        </a:p>
      </dgm:t>
    </dgm:pt>
    <dgm:pt modelId="{61363BCE-6835-7D47-800D-D38A1E91839E}">
      <dgm:prSet custT="1"/>
      <dgm:spPr/>
      <dgm:t>
        <a:bodyPr/>
        <a:lstStyle/>
        <a:p>
          <a:pPr algn="just">
            <a:buNone/>
          </a:pPr>
          <a:r>
            <a:rPr lang="en-IN" sz="1600" i="1" dirty="0" err="1">
              <a:latin typeface="Candara" panose="020E0502030303020204" pitchFamily="34" charset="0"/>
            </a:rPr>
            <a:t>Mutharamman</a:t>
          </a:r>
          <a:r>
            <a:rPr lang="en-IN" sz="1600" i="1" dirty="0">
              <a:latin typeface="Candara" panose="020E0502030303020204" pitchFamily="34" charset="0"/>
            </a:rPr>
            <a:t> &amp; Company Vs PR Addl. Director General DGGI [2021-TIOL-1984-HC-MAD-GST]</a:t>
          </a:r>
          <a:endParaRPr lang="en-IN" sz="1600" dirty="0">
            <a:latin typeface="Candara" panose="020E0502030303020204" pitchFamily="34" charset="0"/>
          </a:endParaRPr>
        </a:p>
      </dgm:t>
    </dgm:pt>
    <dgm:pt modelId="{61C23A55-A91C-994D-80A0-81B029E415B1}" type="parTrans" cxnId="{928B7F43-EA0A-0F4D-BF1D-0142095B57FF}">
      <dgm:prSet/>
      <dgm:spPr/>
      <dgm:t>
        <a:bodyPr/>
        <a:lstStyle/>
        <a:p>
          <a:pPr algn="just"/>
          <a:endParaRPr lang="en-US" sz="1600">
            <a:latin typeface="Candara" panose="020E0502030303020204" pitchFamily="34" charset="0"/>
          </a:endParaRPr>
        </a:p>
      </dgm:t>
    </dgm:pt>
    <dgm:pt modelId="{B4392D65-D41A-E743-AAD1-9524B73ECFC2}" type="sibTrans" cxnId="{928B7F43-EA0A-0F4D-BF1D-0142095B57FF}">
      <dgm:prSet/>
      <dgm:spPr/>
      <dgm:t>
        <a:bodyPr/>
        <a:lstStyle/>
        <a:p>
          <a:pPr algn="just"/>
          <a:endParaRPr lang="en-US" sz="1600">
            <a:latin typeface="Candara" panose="020E0502030303020204" pitchFamily="34" charset="0"/>
          </a:endParaRPr>
        </a:p>
      </dgm:t>
    </dgm:pt>
    <dgm:pt modelId="{CD71B811-607A-5B4C-8A5E-DA9794E30B85}">
      <dgm:prSet custT="1">
        <dgm:style>
          <a:lnRef idx="2">
            <a:schemeClr val="accent1"/>
          </a:lnRef>
          <a:fillRef idx="1">
            <a:schemeClr val="lt1"/>
          </a:fillRef>
          <a:effectRef idx="0">
            <a:schemeClr val="accent1"/>
          </a:effectRef>
          <a:fontRef idx="minor">
            <a:schemeClr val="dk1"/>
          </a:fontRef>
        </dgm:style>
      </dgm:prSet>
      <dgm:spPr/>
      <dgm:t>
        <a:bodyPr/>
        <a:lstStyle/>
        <a:p>
          <a:pPr algn="just"/>
          <a:r>
            <a:rPr lang="en-IN" sz="1600" b="1">
              <a:latin typeface="Candara" panose="020E0502030303020204" pitchFamily="34" charset="0"/>
            </a:rPr>
            <a:t>No question of invoking Section 83 for the purpose of provisional attachment once the final order in form GST DRC-07 is passed.</a:t>
          </a:r>
          <a:endParaRPr lang="en-IN" sz="1600">
            <a:latin typeface="Candara" panose="020E0502030303020204" pitchFamily="34" charset="0"/>
          </a:endParaRPr>
        </a:p>
      </dgm:t>
    </dgm:pt>
    <dgm:pt modelId="{E24B11B4-7681-5D46-ACCD-066E60475103}" type="parTrans" cxnId="{369A76FE-F6B2-894E-A519-8954129E850C}">
      <dgm:prSet/>
      <dgm:spPr/>
      <dgm:t>
        <a:bodyPr/>
        <a:lstStyle/>
        <a:p>
          <a:pPr algn="just"/>
          <a:endParaRPr lang="en-US" sz="1600">
            <a:latin typeface="Candara" panose="020E0502030303020204" pitchFamily="34" charset="0"/>
          </a:endParaRPr>
        </a:p>
      </dgm:t>
    </dgm:pt>
    <dgm:pt modelId="{4A0EC0E9-63AD-424E-9CD8-C158BDF4777A}" type="sibTrans" cxnId="{369A76FE-F6B2-894E-A519-8954129E850C}">
      <dgm:prSet/>
      <dgm:spPr/>
      <dgm:t>
        <a:bodyPr/>
        <a:lstStyle/>
        <a:p>
          <a:pPr algn="just"/>
          <a:endParaRPr lang="en-US" sz="1600">
            <a:latin typeface="Candara" panose="020E0502030303020204" pitchFamily="34" charset="0"/>
          </a:endParaRPr>
        </a:p>
      </dgm:t>
    </dgm:pt>
    <dgm:pt modelId="{D519E5DB-DBEE-B040-8A2B-25B43437E60A}">
      <dgm:prSet custT="1"/>
      <dgm:spPr/>
      <dgm:t>
        <a:bodyPr/>
        <a:lstStyle/>
        <a:p>
          <a:pPr algn="just">
            <a:buNone/>
          </a:pPr>
          <a:r>
            <a:rPr lang="en-IN" sz="1600" i="1" dirty="0">
              <a:latin typeface="Candara" panose="020E0502030303020204" pitchFamily="34" charset="0"/>
            </a:rPr>
            <a:t>Mahavir Enterprise Vs State Of Gujarat [2021-TIOL-1929-HC-AHM-GST]</a:t>
          </a:r>
          <a:endParaRPr lang="en-IN" sz="1600" dirty="0">
            <a:latin typeface="Candara" panose="020E0502030303020204" pitchFamily="34" charset="0"/>
          </a:endParaRPr>
        </a:p>
      </dgm:t>
    </dgm:pt>
    <dgm:pt modelId="{7C7919A8-5D8A-304E-B416-CB7E4F1149A6}" type="parTrans" cxnId="{724F267B-6381-E643-BD0F-5456FDD6F927}">
      <dgm:prSet/>
      <dgm:spPr/>
      <dgm:t>
        <a:bodyPr/>
        <a:lstStyle/>
        <a:p>
          <a:pPr algn="just"/>
          <a:endParaRPr lang="en-US" sz="1600">
            <a:latin typeface="Candara" panose="020E0502030303020204" pitchFamily="34" charset="0"/>
          </a:endParaRPr>
        </a:p>
      </dgm:t>
    </dgm:pt>
    <dgm:pt modelId="{5D61471C-8391-8A46-A527-717D8E5B3A86}" type="sibTrans" cxnId="{724F267B-6381-E643-BD0F-5456FDD6F927}">
      <dgm:prSet/>
      <dgm:spPr/>
      <dgm:t>
        <a:bodyPr/>
        <a:lstStyle/>
        <a:p>
          <a:pPr algn="just"/>
          <a:endParaRPr lang="en-US" sz="1600">
            <a:latin typeface="Candara" panose="020E0502030303020204" pitchFamily="34" charset="0"/>
          </a:endParaRPr>
        </a:p>
      </dgm:t>
    </dgm:pt>
    <dgm:pt modelId="{B38F630B-9C5F-F249-B807-0137EF87E8EA}">
      <dgm:prSet custT="1">
        <dgm:style>
          <a:lnRef idx="2">
            <a:schemeClr val="accent1"/>
          </a:lnRef>
          <a:fillRef idx="1">
            <a:schemeClr val="lt1"/>
          </a:fillRef>
          <a:effectRef idx="0">
            <a:schemeClr val="accent1"/>
          </a:effectRef>
          <a:fontRef idx="minor">
            <a:schemeClr val="dk1"/>
          </a:fontRef>
        </dgm:style>
      </dgm:prSet>
      <dgm:spPr/>
      <dgm:t>
        <a:bodyPr/>
        <a:lstStyle/>
        <a:p>
          <a:pPr algn="just"/>
          <a:r>
            <a:rPr lang="en-IN" sz="1600" b="1">
              <a:latin typeface="Candara" panose="020E0502030303020204" pitchFamily="34" charset="0"/>
            </a:rPr>
            <a:t>Commissioner cannot pass attachment orders without any expert evidence.</a:t>
          </a:r>
          <a:endParaRPr lang="en-IN" sz="1600">
            <a:latin typeface="Candara" panose="020E0502030303020204" pitchFamily="34" charset="0"/>
          </a:endParaRPr>
        </a:p>
      </dgm:t>
    </dgm:pt>
    <dgm:pt modelId="{F8115467-C7F0-B747-95D2-FB547964D1B8}" type="parTrans" cxnId="{D95F5013-2447-ED44-BD1C-512AC8AFB5BC}">
      <dgm:prSet/>
      <dgm:spPr/>
      <dgm:t>
        <a:bodyPr/>
        <a:lstStyle/>
        <a:p>
          <a:pPr algn="just"/>
          <a:endParaRPr lang="en-US" sz="1600">
            <a:latin typeface="Candara" panose="020E0502030303020204" pitchFamily="34" charset="0"/>
          </a:endParaRPr>
        </a:p>
      </dgm:t>
    </dgm:pt>
    <dgm:pt modelId="{3C2168D5-6FD3-FC49-BA73-FF67AC7834D2}" type="sibTrans" cxnId="{D95F5013-2447-ED44-BD1C-512AC8AFB5BC}">
      <dgm:prSet/>
      <dgm:spPr/>
      <dgm:t>
        <a:bodyPr/>
        <a:lstStyle/>
        <a:p>
          <a:pPr algn="just"/>
          <a:endParaRPr lang="en-US" sz="1600">
            <a:latin typeface="Candara" panose="020E0502030303020204" pitchFamily="34" charset="0"/>
          </a:endParaRPr>
        </a:p>
      </dgm:t>
    </dgm:pt>
    <dgm:pt modelId="{3F9C4BB2-9A7D-B548-8BD5-EF29C6620E8B}">
      <dgm:prSet custT="1"/>
      <dgm:spPr/>
      <dgm:t>
        <a:bodyPr/>
        <a:lstStyle/>
        <a:p>
          <a:pPr algn="just">
            <a:buNone/>
          </a:pPr>
          <a:r>
            <a:rPr lang="en-IN" sz="1600" i="1" dirty="0">
              <a:latin typeface="Candara" panose="020E0502030303020204" pitchFamily="34" charset="0"/>
            </a:rPr>
            <a:t>Monopoly Innovations Pvt Ltd Vs Union of India [2021-TIOL-1907-HC-MUM-GST]</a:t>
          </a:r>
          <a:endParaRPr lang="en-IN" sz="1600" dirty="0">
            <a:latin typeface="Candara" panose="020E0502030303020204" pitchFamily="34" charset="0"/>
          </a:endParaRPr>
        </a:p>
      </dgm:t>
    </dgm:pt>
    <dgm:pt modelId="{698A5714-7CC6-094A-B03D-9C52DC02DF36}" type="parTrans" cxnId="{96F54C1C-770E-6746-AFD4-67702E3599F6}">
      <dgm:prSet/>
      <dgm:spPr/>
      <dgm:t>
        <a:bodyPr/>
        <a:lstStyle/>
        <a:p>
          <a:pPr algn="just"/>
          <a:endParaRPr lang="en-US" sz="1600">
            <a:latin typeface="Candara" panose="020E0502030303020204" pitchFamily="34" charset="0"/>
          </a:endParaRPr>
        </a:p>
      </dgm:t>
    </dgm:pt>
    <dgm:pt modelId="{FA037A61-1CA5-574E-AFCE-2082FDE088CD}" type="sibTrans" cxnId="{96F54C1C-770E-6746-AFD4-67702E3599F6}">
      <dgm:prSet/>
      <dgm:spPr/>
      <dgm:t>
        <a:bodyPr/>
        <a:lstStyle/>
        <a:p>
          <a:pPr algn="just"/>
          <a:endParaRPr lang="en-US" sz="1600">
            <a:latin typeface="Candara" panose="020E0502030303020204" pitchFamily="34" charset="0"/>
          </a:endParaRPr>
        </a:p>
      </dgm:t>
    </dgm:pt>
    <dgm:pt modelId="{9AF9F08C-988B-C34F-ACF2-34F434340425}" type="pres">
      <dgm:prSet presAssocID="{3C251D5A-1E83-F141-ACCE-EB73550A4ECA}" presName="linear" presStyleCnt="0">
        <dgm:presLayoutVars>
          <dgm:dir/>
          <dgm:animLvl val="lvl"/>
          <dgm:resizeHandles val="exact"/>
        </dgm:presLayoutVars>
      </dgm:prSet>
      <dgm:spPr/>
    </dgm:pt>
    <dgm:pt modelId="{9F8DF24B-1DAD-9E45-9AF3-8E5051F17CF3}" type="pres">
      <dgm:prSet presAssocID="{AC5755E8-517E-9A42-BC3E-62BB3F9B72EB}" presName="parentLin" presStyleCnt="0"/>
      <dgm:spPr/>
    </dgm:pt>
    <dgm:pt modelId="{7B3F8177-8166-5B4C-9A5C-7DB119926E6A}" type="pres">
      <dgm:prSet presAssocID="{AC5755E8-517E-9A42-BC3E-62BB3F9B72EB}" presName="parentLeftMargin" presStyleLbl="node1" presStyleIdx="0" presStyleCnt="5"/>
      <dgm:spPr/>
    </dgm:pt>
    <dgm:pt modelId="{AC816997-829D-1045-BD26-CB384544E0D2}" type="pres">
      <dgm:prSet presAssocID="{AC5755E8-517E-9A42-BC3E-62BB3F9B72EB}" presName="parentText" presStyleLbl="node1" presStyleIdx="0" presStyleCnt="5" custScaleX="135905">
        <dgm:presLayoutVars>
          <dgm:chMax val="0"/>
          <dgm:bulletEnabled val="1"/>
        </dgm:presLayoutVars>
      </dgm:prSet>
      <dgm:spPr/>
    </dgm:pt>
    <dgm:pt modelId="{AD44B759-6A1B-D446-A38D-B568A002F06F}" type="pres">
      <dgm:prSet presAssocID="{AC5755E8-517E-9A42-BC3E-62BB3F9B72EB}" presName="negativeSpace" presStyleCnt="0"/>
      <dgm:spPr/>
    </dgm:pt>
    <dgm:pt modelId="{35233E15-43BF-8A40-93DA-B060085A99DB}" type="pres">
      <dgm:prSet presAssocID="{AC5755E8-517E-9A42-BC3E-62BB3F9B72EB}" presName="childText" presStyleLbl="conFgAcc1" presStyleIdx="0" presStyleCnt="5">
        <dgm:presLayoutVars>
          <dgm:bulletEnabled val="1"/>
        </dgm:presLayoutVars>
      </dgm:prSet>
      <dgm:spPr/>
    </dgm:pt>
    <dgm:pt modelId="{2D09EA43-0650-134D-AE8D-09B479440493}" type="pres">
      <dgm:prSet presAssocID="{AB55C22A-1939-274C-91DE-439997BB9E13}" presName="spaceBetweenRectangles" presStyleCnt="0"/>
      <dgm:spPr/>
    </dgm:pt>
    <dgm:pt modelId="{65B6B077-F72D-8F4E-B584-C6AA20DAAF47}" type="pres">
      <dgm:prSet presAssocID="{3F6E1048-FF19-0F46-AF24-07E5A4159522}" presName="parentLin" presStyleCnt="0"/>
      <dgm:spPr/>
    </dgm:pt>
    <dgm:pt modelId="{753650B9-2A94-EF43-B456-64FBD06840BD}" type="pres">
      <dgm:prSet presAssocID="{3F6E1048-FF19-0F46-AF24-07E5A4159522}" presName="parentLeftMargin" presStyleLbl="node1" presStyleIdx="0" presStyleCnt="5"/>
      <dgm:spPr/>
    </dgm:pt>
    <dgm:pt modelId="{7B79D792-6540-6143-9EC9-B63FE8BCA139}" type="pres">
      <dgm:prSet presAssocID="{3F6E1048-FF19-0F46-AF24-07E5A4159522}" presName="parentText" presStyleLbl="node1" presStyleIdx="1" presStyleCnt="5" custScaleX="135905">
        <dgm:presLayoutVars>
          <dgm:chMax val="0"/>
          <dgm:bulletEnabled val="1"/>
        </dgm:presLayoutVars>
      </dgm:prSet>
      <dgm:spPr/>
    </dgm:pt>
    <dgm:pt modelId="{B3A54F02-70FE-D749-9ADD-404B31F695C4}" type="pres">
      <dgm:prSet presAssocID="{3F6E1048-FF19-0F46-AF24-07E5A4159522}" presName="negativeSpace" presStyleCnt="0"/>
      <dgm:spPr/>
    </dgm:pt>
    <dgm:pt modelId="{18593E8B-AEBF-134E-9AFE-E9CF152B4136}" type="pres">
      <dgm:prSet presAssocID="{3F6E1048-FF19-0F46-AF24-07E5A4159522}" presName="childText" presStyleLbl="conFgAcc1" presStyleIdx="1" presStyleCnt="5">
        <dgm:presLayoutVars>
          <dgm:bulletEnabled val="1"/>
        </dgm:presLayoutVars>
      </dgm:prSet>
      <dgm:spPr/>
    </dgm:pt>
    <dgm:pt modelId="{1946E477-5952-E243-9170-D8858CBD4853}" type="pres">
      <dgm:prSet presAssocID="{ED20FBB7-4FD5-B647-8C88-DF5B09FAF4C5}" presName="spaceBetweenRectangles" presStyleCnt="0"/>
      <dgm:spPr/>
    </dgm:pt>
    <dgm:pt modelId="{0F995E30-F5B7-474D-A61C-DF01684DAFEE}" type="pres">
      <dgm:prSet presAssocID="{CD71B811-607A-5B4C-8A5E-DA9794E30B85}" presName="parentLin" presStyleCnt="0"/>
      <dgm:spPr/>
    </dgm:pt>
    <dgm:pt modelId="{1BCC9C17-3021-3741-ABE3-5E94629439DA}" type="pres">
      <dgm:prSet presAssocID="{CD71B811-607A-5B4C-8A5E-DA9794E30B85}" presName="parentLeftMargin" presStyleLbl="node1" presStyleIdx="1" presStyleCnt="5"/>
      <dgm:spPr/>
    </dgm:pt>
    <dgm:pt modelId="{15C5D50B-2D18-4948-985F-DF4A0DBD0C1D}" type="pres">
      <dgm:prSet presAssocID="{CD71B811-607A-5B4C-8A5E-DA9794E30B85}" presName="parentText" presStyleLbl="node1" presStyleIdx="2" presStyleCnt="5" custScaleX="135905">
        <dgm:presLayoutVars>
          <dgm:chMax val="0"/>
          <dgm:bulletEnabled val="1"/>
        </dgm:presLayoutVars>
      </dgm:prSet>
      <dgm:spPr/>
    </dgm:pt>
    <dgm:pt modelId="{DEDA8F89-896F-2D48-8B65-4F86DD2AF47A}" type="pres">
      <dgm:prSet presAssocID="{CD71B811-607A-5B4C-8A5E-DA9794E30B85}" presName="negativeSpace" presStyleCnt="0"/>
      <dgm:spPr/>
    </dgm:pt>
    <dgm:pt modelId="{58D3B98A-1DAF-6F4A-AE7B-526AFE1A9F3F}" type="pres">
      <dgm:prSet presAssocID="{CD71B811-607A-5B4C-8A5E-DA9794E30B85}" presName="childText" presStyleLbl="conFgAcc1" presStyleIdx="2" presStyleCnt="5">
        <dgm:presLayoutVars>
          <dgm:bulletEnabled val="1"/>
        </dgm:presLayoutVars>
      </dgm:prSet>
      <dgm:spPr/>
    </dgm:pt>
    <dgm:pt modelId="{6388C7F4-841F-FD4C-90FD-CB37615C9839}" type="pres">
      <dgm:prSet presAssocID="{4A0EC0E9-63AD-424E-9CD8-C158BDF4777A}" presName="spaceBetweenRectangles" presStyleCnt="0"/>
      <dgm:spPr/>
    </dgm:pt>
    <dgm:pt modelId="{F2F5F686-1BA5-574E-890A-2EE0469B57BA}" type="pres">
      <dgm:prSet presAssocID="{B38F630B-9C5F-F249-B807-0137EF87E8EA}" presName="parentLin" presStyleCnt="0"/>
      <dgm:spPr/>
    </dgm:pt>
    <dgm:pt modelId="{DDE06D80-D97A-E648-AD19-6784BBDF00AD}" type="pres">
      <dgm:prSet presAssocID="{B38F630B-9C5F-F249-B807-0137EF87E8EA}" presName="parentLeftMargin" presStyleLbl="node1" presStyleIdx="2" presStyleCnt="5"/>
      <dgm:spPr/>
    </dgm:pt>
    <dgm:pt modelId="{81E5C007-1210-3542-A5E4-2243F4CA41C2}" type="pres">
      <dgm:prSet presAssocID="{B38F630B-9C5F-F249-B807-0137EF87E8EA}" presName="parentText" presStyleLbl="node1" presStyleIdx="3" presStyleCnt="5" custScaleX="135905">
        <dgm:presLayoutVars>
          <dgm:chMax val="0"/>
          <dgm:bulletEnabled val="1"/>
        </dgm:presLayoutVars>
      </dgm:prSet>
      <dgm:spPr/>
    </dgm:pt>
    <dgm:pt modelId="{5E3C547F-93C4-1642-8B77-DA5E2F757A25}" type="pres">
      <dgm:prSet presAssocID="{B38F630B-9C5F-F249-B807-0137EF87E8EA}" presName="negativeSpace" presStyleCnt="0"/>
      <dgm:spPr/>
    </dgm:pt>
    <dgm:pt modelId="{344B563D-4702-F44C-A743-18D485AA21CB}" type="pres">
      <dgm:prSet presAssocID="{B38F630B-9C5F-F249-B807-0137EF87E8EA}" presName="childText" presStyleLbl="conFgAcc1" presStyleIdx="3" presStyleCnt="5">
        <dgm:presLayoutVars>
          <dgm:bulletEnabled val="1"/>
        </dgm:presLayoutVars>
      </dgm:prSet>
      <dgm:spPr/>
    </dgm:pt>
    <dgm:pt modelId="{BDD40B68-94A7-C64B-B60A-A68A91F8559F}" type="pres">
      <dgm:prSet presAssocID="{3C2168D5-6FD3-FC49-BA73-FF67AC7834D2}" presName="spaceBetweenRectangles" presStyleCnt="0"/>
      <dgm:spPr/>
    </dgm:pt>
    <dgm:pt modelId="{EBD541FA-FFB5-3649-AD18-699F2D4EF74A}" type="pres">
      <dgm:prSet presAssocID="{241F6BE9-5B41-F642-88A9-4094E16E88BD}" presName="parentLin" presStyleCnt="0"/>
      <dgm:spPr/>
    </dgm:pt>
    <dgm:pt modelId="{79118D4B-8999-6043-890D-1CB13E5A8BB6}" type="pres">
      <dgm:prSet presAssocID="{241F6BE9-5B41-F642-88A9-4094E16E88BD}" presName="parentLeftMargin" presStyleLbl="node1" presStyleIdx="3" presStyleCnt="5"/>
      <dgm:spPr/>
    </dgm:pt>
    <dgm:pt modelId="{A65A16D0-FE9E-CF45-A2E6-68C9F2729DB3}" type="pres">
      <dgm:prSet presAssocID="{241F6BE9-5B41-F642-88A9-4094E16E88BD}" presName="parentText" presStyleLbl="node1" presStyleIdx="4" presStyleCnt="5" custScaleX="135905">
        <dgm:presLayoutVars>
          <dgm:chMax val="0"/>
          <dgm:bulletEnabled val="1"/>
        </dgm:presLayoutVars>
      </dgm:prSet>
      <dgm:spPr/>
    </dgm:pt>
    <dgm:pt modelId="{D2FCB09B-E8A1-0344-BD6C-349D6A5620AE}" type="pres">
      <dgm:prSet presAssocID="{241F6BE9-5B41-F642-88A9-4094E16E88BD}" presName="negativeSpace" presStyleCnt="0"/>
      <dgm:spPr/>
    </dgm:pt>
    <dgm:pt modelId="{CE65ECCE-50D6-7A4D-BF7A-169B51AC4F2C}" type="pres">
      <dgm:prSet presAssocID="{241F6BE9-5B41-F642-88A9-4094E16E88BD}" presName="childText" presStyleLbl="conFgAcc1" presStyleIdx="4" presStyleCnt="5">
        <dgm:presLayoutVars>
          <dgm:bulletEnabled val="1"/>
        </dgm:presLayoutVars>
      </dgm:prSet>
      <dgm:spPr/>
    </dgm:pt>
  </dgm:ptLst>
  <dgm:cxnLst>
    <dgm:cxn modelId="{A5CE4013-FE75-424A-AA3C-E4A6DD5CE76C}" type="presOf" srcId="{3F6E1048-FF19-0F46-AF24-07E5A4159522}" destId="{753650B9-2A94-EF43-B456-64FBD06840BD}" srcOrd="0" destOrd="0" presId="urn:microsoft.com/office/officeart/2005/8/layout/list1"/>
    <dgm:cxn modelId="{D95F5013-2447-ED44-BD1C-512AC8AFB5BC}" srcId="{3C251D5A-1E83-F141-ACCE-EB73550A4ECA}" destId="{B38F630B-9C5F-F249-B807-0137EF87E8EA}" srcOrd="3" destOrd="0" parTransId="{F8115467-C7F0-B747-95D2-FB547964D1B8}" sibTransId="{3C2168D5-6FD3-FC49-BA73-FF67AC7834D2}"/>
    <dgm:cxn modelId="{96F54C1C-770E-6746-AFD4-67702E3599F6}" srcId="{B38F630B-9C5F-F249-B807-0137EF87E8EA}" destId="{3F9C4BB2-9A7D-B548-8BD5-EF29C6620E8B}" srcOrd="0" destOrd="0" parTransId="{698A5714-7CC6-094A-B03D-9C52DC02DF36}" sibTransId="{FA037A61-1CA5-574E-AFCE-2082FDE088CD}"/>
    <dgm:cxn modelId="{1EA81529-3D6B-9F4E-A855-48C0816B4156}" type="presOf" srcId="{AC5755E8-517E-9A42-BC3E-62BB3F9B72EB}" destId="{AC816997-829D-1045-BD26-CB384544E0D2}" srcOrd="1" destOrd="0" presId="urn:microsoft.com/office/officeart/2005/8/layout/list1"/>
    <dgm:cxn modelId="{373C7C38-8F08-9847-984F-D6D2A7C80400}" srcId="{AC5755E8-517E-9A42-BC3E-62BB3F9B72EB}" destId="{F648C3EE-5E09-1B4C-9626-427A3CEF0027}" srcOrd="0" destOrd="0" parTransId="{8A052B0A-6258-7A41-B2B6-F65DB86CAE88}" sibTransId="{95EBB5DB-1143-BB4E-9DA3-402213FD3D1C}"/>
    <dgm:cxn modelId="{FF95323A-FC6E-5B4B-B3A1-F5DD58016E66}" type="presOf" srcId="{B38F630B-9C5F-F249-B807-0137EF87E8EA}" destId="{DDE06D80-D97A-E648-AD19-6784BBDF00AD}" srcOrd="0" destOrd="0" presId="urn:microsoft.com/office/officeart/2005/8/layout/list1"/>
    <dgm:cxn modelId="{E7C84A5C-69FB-F64C-9EFD-15D60F5FDBA2}" type="presOf" srcId="{3F6E1048-FF19-0F46-AF24-07E5A4159522}" destId="{7B79D792-6540-6143-9EC9-B63FE8BCA139}" srcOrd="1" destOrd="0" presId="urn:microsoft.com/office/officeart/2005/8/layout/list1"/>
    <dgm:cxn modelId="{928B7F43-EA0A-0F4D-BF1D-0142095B57FF}" srcId="{3F6E1048-FF19-0F46-AF24-07E5A4159522}" destId="{61363BCE-6835-7D47-800D-D38A1E91839E}" srcOrd="0" destOrd="0" parTransId="{61C23A55-A91C-994D-80A0-81B029E415B1}" sibTransId="{B4392D65-D41A-E743-AAD1-9524B73ECFC2}"/>
    <dgm:cxn modelId="{FBDDE343-0414-E046-965A-48F39AF598BA}" type="presOf" srcId="{61363BCE-6835-7D47-800D-D38A1E91839E}" destId="{18593E8B-AEBF-134E-9AFE-E9CF152B4136}" srcOrd="0" destOrd="0" presId="urn:microsoft.com/office/officeart/2005/8/layout/list1"/>
    <dgm:cxn modelId="{9B358645-8ABC-E04B-9A33-581CD984764C}" type="presOf" srcId="{3C251D5A-1E83-F141-ACCE-EB73550A4ECA}" destId="{9AF9F08C-988B-C34F-ACF2-34F434340425}" srcOrd="0" destOrd="0" presId="urn:microsoft.com/office/officeart/2005/8/layout/list1"/>
    <dgm:cxn modelId="{724F267B-6381-E643-BD0F-5456FDD6F927}" srcId="{CD71B811-607A-5B4C-8A5E-DA9794E30B85}" destId="{D519E5DB-DBEE-B040-8A2B-25B43437E60A}" srcOrd="0" destOrd="0" parTransId="{7C7919A8-5D8A-304E-B416-CB7E4F1149A6}" sibTransId="{5D61471C-8391-8A46-A527-717D8E5B3A86}"/>
    <dgm:cxn modelId="{D0ECA07B-B885-D242-ADFB-717E48545876}" type="presOf" srcId="{CD71B811-607A-5B4C-8A5E-DA9794E30B85}" destId="{15C5D50B-2D18-4948-985F-DF4A0DBD0C1D}" srcOrd="1" destOrd="0" presId="urn:microsoft.com/office/officeart/2005/8/layout/list1"/>
    <dgm:cxn modelId="{3CB5917D-6DCB-B24F-9463-D169D5664DEA}" srcId="{3C251D5A-1E83-F141-ACCE-EB73550A4ECA}" destId="{3F6E1048-FF19-0F46-AF24-07E5A4159522}" srcOrd="1" destOrd="0" parTransId="{010D62D7-0C26-BD40-B6AD-8B08E1958A9D}" sibTransId="{ED20FBB7-4FD5-B647-8C88-DF5B09FAF4C5}"/>
    <dgm:cxn modelId="{66518987-B5C2-4B4D-BBEE-ED0D96E8CE64}" type="presOf" srcId="{CD71B811-607A-5B4C-8A5E-DA9794E30B85}" destId="{1BCC9C17-3021-3741-ABE3-5E94629439DA}" srcOrd="0" destOrd="0" presId="urn:microsoft.com/office/officeart/2005/8/layout/list1"/>
    <dgm:cxn modelId="{C6127E90-8576-0848-B7A1-AFA864B6F95D}" type="presOf" srcId="{F648C3EE-5E09-1B4C-9626-427A3CEF0027}" destId="{35233E15-43BF-8A40-93DA-B060085A99DB}" srcOrd="0" destOrd="0" presId="urn:microsoft.com/office/officeart/2005/8/layout/list1"/>
    <dgm:cxn modelId="{4BD35F91-2D64-EC40-815B-8303D0397893}" type="presOf" srcId="{241F6BE9-5B41-F642-88A9-4094E16E88BD}" destId="{79118D4B-8999-6043-890D-1CB13E5A8BB6}" srcOrd="0" destOrd="0" presId="urn:microsoft.com/office/officeart/2005/8/layout/list1"/>
    <dgm:cxn modelId="{86D4F8B4-D813-E54B-8E52-314B680C3521}" type="presOf" srcId="{3F9C4BB2-9A7D-B548-8BD5-EF29C6620E8B}" destId="{344B563D-4702-F44C-A743-18D485AA21CB}" srcOrd="0" destOrd="0" presId="urn:microsoft.com/office/officeart/2005/8/layout/list1"/>
    <dgm:cxn modelId="{89DE6EB5-3BD4-E941-98D8-5535438DBE5E}" srcId="{241F6BE9-5B41-F642-88A9-4094E16E88BD}" destId="{470B49B1-5900-E448-B8E7-8099C2316349}" srcOrd="0" destOrd="0" parTransId="{96D57AB4-2D16-524F-B325-5395D7AE27FC}" sibTransId="{908FAB51-04E0-0E4F-9B85-219C37FABBD1}"/>
    <dgm:cxn modelId="{BF35D5BC-186E-3245-BF50-1921968BB612}" srcId="{3C251D5A-1E83-F141-ACCE-EB73550A4ECA}" destId="{241F6BE9-5B41-F642-88A9-4094E16E88BD}" srcOrd="4" destOrd="0" parTransId="{5A71599A-85E1-5649-A8FE-C1866FE605F0}" sibTransId="{00CFFD1E-8419-F346-9087-D499BEAEEE6E}"/>
    <dgm:cxn modelId="{79A73DD7-C916-334F-B34E-F684AA540B8A}" type="presOf" srcId="{B38F630B-9C5F-F249-B807-0137EF87E8EA}" destId="{81E5C007-1210-3542-A5E4-2243F4CA41C2}" srcOrd="1" destOrd="0" presId="urn:microsoft.com/office/officeart/2005/8/layout/list1"/>
    <dgm:cxn modelId="{173F07E6-4609-2041-B71B-5FBF25FC9CE8}" type="presOf" srcId="{AC5755E8-517E-9A42-BC3E-62BB3F9B72EB}" destId="{7B3F8177-8166-5B4C-9A5C-7DB119926E6A}" srcOrd="0" destOrd="0" presId="urn:microsoft.com/office/officeart/2005/8/layout/list1"/>
    <dgm:cxn modelId="{784CEAE6-88D1-EA4C-A796-73AA2ACF5C6A}" type="presOf" srcId="{D519E5DB-DBEE-B040-8A2B-25B43437E60A}" destId="{58D3B98A-1DAF-6F4A-AE7B-526AFE1A9F3F}" srcOrd="0" destOrd="0" presId="urn:microsoft.com/office/officeart/2005/8/layout/list1"/>
    <dgm:cxn modelId="{2C3F76F0-9DC5-204B-AB00-45CD1D0F0BBD}" srcId="{3C251D5A-1E83-F141-ACCE-EB73550A4ECA}" destId="{AC5755E8-517E-9A42-BC3E-62BB3F9B72EB}" srcOrd="0" destOrd="0" parTransId="{29917F30-07CC-1942-AD99-A5B21C82733F}" sibTransId="{AB55C22A-1939-274C-91DE-439997BB9E13}"/>
    <dgm:cxn modelId="{EBF7D0FB-5DBD-894C-AE97-4683546E04EB}" type="presOf" srcId="{470B49B1-5900-E448-B8E7-8099C2316349}" destId="{CE65ECCE-50D6-7A4D-BF7A-169B51AC4F2C}" srcOrd="0" destOrd="0" presId="urn:microsoft.com/office/officeart/2005/8/layout/list1"/>
    <dgm:cxn modelId="{369A76FE-F6B2-894E-A519-8954129E850C}" srcId="{3C251D5A-1E83-F141-ACCE-EB73550A4ECA}" destId="{CD71B811-607A-5B4C-8A5E-DA9794E30B85}" srcOrd="2" destOrd="0" parTransId="{E24B11B4-7681-5D46-ACCD-066E60475103}" sibTransId="{4A0EC0E9-63AD-424E-9CD8-C158BDF4777A}"/>
    <dgm:cxn modelId="{60907AFF-8BE6-D247-B916-F8688B411452}" type="presOf" srcId="{241F6BE9-5B41-F642-88A9-4094E16E88BD}" destId="{A65A16D0-FE9E-CF45-A2E6-68C9F2729DB3}" srcOrd="1" destOrd="0" presId="urn:microsoft.com/office/officeart/2005/8/layout/list1"/>
    <dgm:cxn modelId="{7C9E61BE-F53E-0446-84D3-D935821E876A}" type="presParOf" srcId="{9AF9F08C-988B-C34F-ACF2-34F434340425}" destId="{9F8DF24B-1DAD-9E45-9AF3-8E5051F17CF3}" srcOrd="0" destOrd="0" presId="urn:microsoft.com/office/officeart/2005/8/layout/list1"/>
    <dgm:cxn modelId="{A632B4E2-C4CD-F841-8FD4-AB59A0FF2DC4}" type="presParOf" srcId="{9F8DF24B-1DAD-9E45-9AF3-8E5051F17CF3}" destId="{7B3F8177-8166-5B4C-9A5C-7DB119926E6A}" srcOrd="0" destOrd="0" presId="urn:microsoft.com/office/officeart/2005/8/layout/list1"/>
    <dgm:cxn modelId="{E2F887C2-3B08-574C-AE99-F9F55EA4D645}" type="presParOf" srcId="{9F8DF24B-1DAD-9E45-9AF3-8E5051F17CF3}" destId="{AC816997-829D-1045-BD26-CB384544E0D2}" srcOrd="1" destOrd="0" presId="urn:microsoft.com/office/officeart/2005/8/layout/list1"/>
    <dgm:cxn modelId="{CB7D0B46-34F2-3345-AECB-E9F220DF8FCE}" type="presParOf" srcId="{9AF9F08C-988B-C34F-ACF2-34F434340425}" destId="{AD44B759-6A1B-D446-A38D-B568A002F06F}" srcOrd="1" destOrd="0" presId="urn:microsoft.com/office/officeart/2005/8/layout/list1"/>
    <dgm:cxn modelId="{4E9BC426-62DA-BC41-BB87-560789EB0838}" type="presParOf" srcId="{9AF9F08C-988B-C34F-ACF2-34F434340425}" destId="{35233E15-43BF-8A40-93DA-B060085A99DB}" srcOrd="2" destOrd="0" presId="urn:microsoft.com/office/officeart/2005/8/layout/list1"/>
    <dgm:cxn modelId="{7B04BC7F-716F-6640-BDC6-5C352533D93E}" type="presParOf" srcId="{9AF9F08C-988B-C34F-ACF2-34F434340425}" destId="{2D09EA43-0650-134D-AE8D-09B479440493}" srcOrd="3" destOrd="0" presId="urn:microsoft.com/office/officeart/2005/8/layout/list1"/>
    <dgm:cxn modelId="{0C7A7A64-A587-804E-8C3F-29F457909BAF}" type="presParOf" srcId="{9AF9F08C-988B-C34F-ACF2-34F434340425}" destId="{65B6B077-F72D-8F4E-B584-C6AA20DAAF47}" srcOrd="4" destOrd="0" presId="urn:microsoft.com/office/officeart/2005/8/layout/list1"/>
    <dgm:cxn modelId="{B0122E35-D5F5-5543-9F67-F3DA24436B3F}" type="presParOf" srcId="{65B6B077-F72D-8F4E-B584-C6AA20DAAF47}" destId="{753650B9-2A94-EF43-B456-64FBD06840BD}" srcOrd="0" destOrd="0" presId="urn:microsoft.com/office/officeart/2005/8/layout/list1"/>
    <dgm:cxn modelId="{729F6BE7-5245-B349-9A79-A958F1393701}" type="presParOf" srcId="{65B6B077-F72D-8F4E-B584-C6AA20DAAF47}" destId="{7B79D792-6540-6143-9EC9-B63FE8BCA139}" srcOrd="1" destOrd="0" presId="urn:microsoft.com/office/officeart/2005/8/layout/list1"/>
    <dgm:cxn modelId="{414F8B07-18B1-CA41-94BA-665852ABA974}" type="presParOf" srcId="{9AF9F08C-988B-C34F-ACF2-34F434340425}" destId="{B3A54F02-70FE-D749-9ADD-404B31F695C4}" srcOrd="5" destOrd="0" presId="urn:microsoft.com/office/officeart/2005/8/layout/list1"/>
    <dgm:cxn modelId="{A43EBCFB-828C-7F44-B4CD-CDD0D3C765D1}" type="presParOf" srcId="{9AF9F08C-988B-C34F-ACF2-34F434340425}" destId="{18593E8B-AEBF-134E-9AFE-E9CF152B4136}" srcOrd="6" destOrd="0" presId="urn:microsoft.com/office/officeart/2005/8/layout/list1"/>
    <dgm:cxn modelId="{FFCEB872-8D69-2844-85F9-E11690909FFD}" type="presParOf" srcId="{9AF9F08C-988B-C34F-ACF2-34F434340425}" destId="{1946E477-5952-E243-9170-D8858CBD4853}" srcOrd="7" destOrd="0" presId="urn:microsoft.com/office/officeart/2005/8/layout/list1"/>
    <dgm:cxn modelId="{F28B384A-2B5C-5C42-8980-96B971C721AE}" type="presParOf" srcId="{9AF9F08C-988B-C34F-ACF2-34F434340425}" destId="{0F995E30-F5B7-474D-A61C-DF01684DAFEE}" srcOrd="8" destOrd="0" presId="urn:microsoft.com/office/officeart/2005/8/layout/list1"/>
    <dgm:cxn modelId="{C375B936-1909-B445-9912-10AD81401D80}" type="presParOf" srcId="{0F995E30-F5B7-474D-A61C-DF01684DAFEE}" destId="{1BCC9C17-3021-3741-ABE3-5E94629439DA}" srcOrd="0" destOrd="0" presId="urn:microsoft.com/office/officeart/2005/8/layout/list1"/>
    <dgm:cxn modelId="{1A7DFD71-7C52-B349-BF7F-4B8BFDC208CD}" type="presParOf" srcId="{0F995E30-F5B7-474D-A61C-DF01684DAFEE}" destId="{15C5D50B-2D18-4948-985F-DF4A0DBD0C1D}" srcOrd="1" destOrd="0" presId="urn:microsoft.com/office/officeart/2005/8/layout/list1"/>
    <dgm:cxn modelId="{2AE3A889-33D9-5B4B-95ED-B1A48AAEE443}" type="presParOf" srcId="{9AF9F08C-988B-C34F-ACF2-34F434340425}" destId="{DEDA8F89-896F-2D48-8B65-4F86DD2AF47A}" srcOrd="9" destOrd="0" presId="urn:microsoft.com/office/officeart/2005/8/layout/list1"/>
    <dgm:cxn modelId="{55FC5453-A85D-244E-9691-060E963339D8}" type="presParOf" srcId="{9AF9F08C-988B-C34F-ACF2-34F434340425}" destId="{58D3B98A-1DAF-6F4A-AE7B-526AFE1A9F3F}" srcOrd="10" destOrd="0" presId="urn:microsoft.com/office/officeart/2005/8/layout/list1"/>
    <dgm:cxn modelId="{414604D6-833D-FD46-B6D5-200677DFB449}" type="presParOf" srcId="{9AF9F08C-988B-C34F-ACF2-34F434340425}" destId="{6388C7F4-841F-FD4C-90FD-CB37615C9839}" srcOrd="11" destOrd="0" presId="urn:microsoft.com/office/officeart/2005/8/layout/list1"/>
    <dgm:cxn modelId="{F3191786-3FFC-BF4D-91DB-7C9754A638E5}" type="presParOf" srcId="{9AF9F08C-988B-C34F-ACF2-34F434340425}" destId="{F2F5F686-1BA5-574E-890A-2EE0469B57BA}" srcOrd="12" destOrd="0" presId="urn:microsoft.com/office/officeart/2005/8/layout/list1"/>
    <dgm:cxn modelId="{60C0388B-0592-1A4E-89D1-339463F027E2}" type="presParOf" srcId="{F2F5F686-1BA5-574E-890A-2EE0469B57BA}" destId="{DDE06D80-D97A-E648-AD19-6784BBDF00AD}" srcOrd="0" destOrd="0" presId="urn:microsoft.com/office/officeart/2005/8/layout/list1"/>
    <dgm:cxn modelId="{B26567F8-60A6-284B-9466-387F0AC0E2B7}" type="presParOf" srcId="{F2F5F686-1BA5-574E-890A-2EE0469B57BA}" destId="{81E5C007-1210-3542-A5E4-2243F4CA41C2}" srcOrd="1" destOrd="0" presId="urn:microsoft.com/office/officeart/2005/8/layout/list1"/>
    <dgm:cxn modelId="{7BDB6F52-1B21-6F43-A8B2-01DF2E9F30E4}" type="presParOf" srcId="{9AF9F08C-988B-C34F-ACF2-34F434340425}" destId="{5E3C547F-93C4-1642-8B77-DA5E2F757A25}" srcOrd="13" destOrd="0" presId="urn:microsoft.com/office/officeart/2005/8/layout/list1"/>
    <dgm:cxn modelId="{0F05B193-6F84-9546-A990-E8BF3FDF0FAB}" type="presParOf" srcId="{9AF9F08C-988B-C34F-ACF2-34F434340425}" destId="{344B563D-4702-F44C-A743-18D485AA21CB}" srcOrd="14" destOrd="0" presId="urn:microsoft.com/office/officeart/2005/8/layout/list1"/>
    <dgm:cxn modelId="{E4B1E71D-A6EF-6744-A0E4-94DE0CC23BC5}" type="presParOf" srcId="{9AF9F08C-988B-C34F-ACF2-34F434340425}" destId="{BDD40B68-94A7-C64B-B60A-A68A91F8559F}" srcOrd="15" destOrd="0" presId="urn:microsoft.com/office/officeart/2005/8/layout/list1"/>
    <dgm:cxn modelId="{6C351374-0DD9-9E40-BCE6-A822FCE9E933}" type="presParOf" srcId="{9AF9F08C-988B-C34F-ACF2-34F434340425}" destId="{EBD541FA-FFB5-3649-AD18-699F2D4EF74A}" srcOrd="16" destOrd="0" presId="urn:microsoft.com/office/officeart/2005/8/layout/list1"/>
    <dgm:cxn modelId="{D977466E-357A-BD48-9934-EBE614F3A9F0}" type="presParOf" srcId="{EBD541FA-FFB5-3649-AD18-699F2D4EF74A}" destId="{79118D4B-8999-6043-890D-1CB13E5A8BB6}" srcOrd="0" destOrd="0" presId="urn:microsoft.com/office/officeart/2005/8/layout/list1"/>
    <dgm:cxn modelId="{A4CC05B7-C558-774B-A66F-7AE5EA59C2AF}" type="presParOf" srcId="{EBD541FA-FFB5-3649-AD18-699F2D4EF74A}" destId="{A65A16D0-FE9E-CF45-A2E6-68C9F2729DB3}" srcOrd="1" destOrd="0" presId="urn:microsoft.com/office/officeart/2005/8/layout/list1"/>
    <dgm:cxn modelId="{CC0BFC06-1EEA-DF44-A669-E995192B58AC}" type="presParOf" srcId="{9AF9F08C-988B-C34F-ACF2-34F434340425}" destId="{D2FCB09B-E8A1-0344-BD6C-349D6A5620AE}" srcOrd="17" destOrd="0" presId="urn:microsoft.com/office/officeart/2005/8/layout/list1"/>
    <dgm:cxn modelId="{7128C9D0-8C7C-2042-9617-9844A73C6AA6}" type="presParOf" srcId="{9AF9F08C-988B-C34F-ACF2-34F434340425}" destId="{CE65ECCE-50D6-7A4D-BF7A-169B51AC4F2C}"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A43E1FA-EBF8-8146-A982-EFD395DE9FF9}"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en-US"/>
        </a:p>
      </dgm:t>
    </dgm:pt>
    <dgm:pt modelId="{747322C6-A6C7-F241-999A-FCD3A21F6610}">
      <dgm:prSet custT="1"/>
      <dgm:spPr/>
      <dgm:t>
        <a:bodyPr/>
        <a:lstStyle/>
        <a:p>
          <a:r>
            <a:rPr lang="en-GB" sz="1600" b="1" dirty="0" err="1">
              <a:latin typeface="Candara" panose="020E0502030303020204" pitchFamily="34" charset="0"/>
            </a:rPr>
            <a:t>Assessee</a:t>
          </a:r>
          <a:r>
            <a:rPr lang="en-GB" sz="1600" b="1" dirty="0">
              <a:latin typeface="Candara" panose="020E0502030303020204" pitchFamily="34" charset="0"/>
            </a:rPr>
            <a:t> allowed to file an appeal after delay of a negligible period. </a:t>
          </a:r>
          <a:endParaRPr lang="en-IN" sz="1600" dirty="0">
            <a:latin typeface="Candara" panose="020E0502030303020204" pitchFamily="34" charset="0"/>
          </a:endParaRPr>
        </a:p>
      </dgm:t>
    </dgm:pt>
    <dgm:pt modelId="{38444B2D-8ABB-494F-AC4A-D9C61B4C7078}" type="parTrans" cxnId="{330ADAD0-5D0B-5D40-966A-391A931E592D}">
      <dgm:prSet/>
      <dgm:spPr/>
      <dgm:t>
        <a:bodyPr/>
        <a:lstStyle/>
        <a:p>
          <a:endParaRPr lang="en-US" sz="1600">
            <a:latin typeface="Candara" panose="020E0502030303020204" pitchFamily="34" charset="0"/>
          </a:endParaRPr>
        </a:p>
      </dgm:t>
    </dgm:pt>
    <dgm:pt modelId="{FBCDB5ED-DA1D-994C-BF8A-590D3AF34367}" type="sibTrans" cxnId="{330ADAD0-5D0B-5D40-966A-391A931E592D}">
      <dgm:prSet/>
      <dgm:spPr/>
      <dgm:t>
        <a:bodyPr/>
        <a:lstStyle/>
        <a:p>
          <a:endParaRPr lang="en-US" sz="1600">
            <a:latin typeface="Candara" panose="020E0502030303020204" pitchFamily="34" charset="0"/>
          </a:endParaRPr>
        </a:p>
      </dgm:t>
    </dgm:pt>
    <dgm:pt modelId="{27848B46-C242-0844-A770-5BC87ADBC49C}">
      <dgm:prSet custT="1"/>
      <dgm:spPr/>
      <dgm:t>
        <a:bodyPr/>
        <a:lstStyle/>
        <a:p>
          <a:r>
            <a:rPr lang="en-US" sz="1600" b="1" dirty="0">
              <a:latin typeface="Candara" panose="020E0502030303020204" pitchFamily="34" charset="0"/>
            </a:rPr>
            <a:t>GST</a:t>
          </a:r>
          <a:r>
            <a:rPr lang="en-US" sz="1600" b="1" baseline="0" dirty="0">
              <a:latin typeface="Candara" panose="020E0502030303020204" pitchFamily="34" charset="0"/>
            </a:rPr>
            <a:t> refund cannot be withheld </a:t>
          </a:r>
          <a:r>
            <a:rPr lang="en-US" sz="1600" b="1" baseline="0" dirty="0" err="1">
              <a:latin typeface="Candara" panose="020E0502030303020204" pitchFamily="34" charset="0"/>
            </a:rPr>
            <a:t>merly</a:t>
          </a:r>
          <a:r>
            <a:rPr lang="en-US" sz="1600" b="1" baseline="0" dirty="0">
              <a:latin typeface="Candara" panose="020E0502030303020204" pitchFamily="34" charset="0"/>
            </a:rPr>
            <a:t> because dept decided to file appeal against order granting refund.</a:t>
          </a:r>
          <a:endParaRPr lang="en-IN" sz="1600" b="1" dirty="0">
            <a:latin typeface="Candara" panose="020E0502030303020204" pitchFamily="34" charset="0"/>
          </a:endParaRPr>
        </a:p>
      </dgm:t>
    </dgm:pt>
    <dgm:pt modelId="{B12342F7-5E70-6F4B-930F-9680B3C3E995}" type="parTrans" cxnId="{66E24532-2E51-4641-8E48-320B7C2888B7}">
      <dgm:prSet/>
      <dgm:spPr/>
      <dgm:t>
        <a:bodyPr/>
        <a:lstStyle/>
        <a:p>
          <a:endParaRPr lang="en-US" sz="1600">
            <a:latin typeface="Candara" panose="020E0502030303020204" pitchFamily="34" charset="0"/>
          </a:endParaRPr>
        </a:p>
      </dgm:t>
    </dgm:pt>
    <dgm:pt modelId="{B2BA79C0-AD87-5A48-AD92-01E7A88830C1}" type="sibTrans" cxnId="{66E24532-2E51-4641-8E48-320B7C2888B7}">
      <dgm:prSet/>
      <dgm:spPr/>
      <dgm:t>
        <a:bodyPr/>
        <a:lstStyle/>
        <a:p>
          <a:endParaRPr lang="en-US" sz="1600">
            <a:latin typeface="Candara" panose="020E0502030303020204" pitchFamily="34" charset="0"/>
          </a:endParaRPr>
        </a:p>
      </dgm:t>
    </dgm:pt>
    <dgm:pt modelId="{BD85B17B-6F25-FB42-99CF-B86CB70B1C65}">
      <dgm:prSet custT="1"/>
      <dgm:spPr/>
      <dgm:t>
        <a:bodyPr/>
        <a:lstStyle/>
        <a:p>
          <a:r>
            <a:rPr lang="en-US" sz="1600" dirty="0">
              <a:latin typeface="Candara" panose="020E0502030303020204" pitchFamily="34" charset="0"/>
            </a:rPr>
            <a:t>G.S Industries V/s. Commissioner Central Goods and Services Tax (Del HC)(W.P.(C) 14719/2022)</a:t>
          </a:r>
          <a:endParaRPr lang="en-IN" sz="1600" dirty="0">
            <a:latin typeface="Candara" panose="020E0502030303020204" pitchFamily="34" charset="0"/>
          </a:endParaRPr>
        </a:p>
      </dgm:t>
    </dgm:pt>
    <dgm:pt modelId="{AC174FC0-AED9-5F4E-85C5-CAEE587B6674}" type="parTrans" cxnId="{99BA9754-C520-034F-B49F-1B7A7A782C91}">
      <dgm:prSet/>
      <dgm:spPr/>
      <dgm:t>
        <a:bodyPr/>
        <a:lstStyle/>
        <a:p>
          <a:endParaRPr lang="en-US" sz="1600">
            <a:latin typeface="Candara" panose="020E0502030303020204" pitchFamily="34" charset="0"/>
          </a:endParaRPr>
        </a:p>
      </dgm:t>
    </dgm:pt>
    <dgm:pt modelId="{11C75BB2-9AD6-9C4E-BFC5-9677743BF5FF}" type="sibTrans" cxnId="{99BA9754-C520-034F-B49F-1B7A7A782C91}">
      <dgm:prSet/>
      <dgm:spPr/>
      <dgm:t>
        <a:bodyPr/>
        <a:lstStyle/>
        <a:p>
          <a:endParaRPr lang="en-US" sz="1600">
            <a:latin typeface="Candara" panose="020E0502030303020204" pitchFamily="34" charset="0"/>
          </a:endParaRPr>
        </a:p>
      </dgm:t>
    </dgm:pt>
    <dgm:pt modelId="{17F02A25-ACCD-8546-AD12-C1536B0D38FE}">
      <dgm:prSet custT="1"/>
      <dgm:spPr/>
      <dgm:t>
        <a:bodyPr/>
        <a:lstStyle/>
        <a:p>
          <a:r>
            <a:rPr lang="en-IN" sz="1600" b="1" dirty="0">
              <a:latin typeface="Candara" panose="020E0502030303020204" pitchFamily="34" charset="0"/>
            </a:rPr>
            <a:t>Gujarat HC issues notice to Central &amp; State Government to know steps taken for constituting GST Tribunal.</a:t>
          </a:r>
          <a:endParaRPr lang="en-IN" sz="1600" dirty="0">
            <a:latin typeface="Candara" panose="020E0502030303020204" pitchFamily="34" charset="0"/>
          </a:endParaRPr>
        </a:p>
      </dgm:t>
    </dgm:pt>
    <dgm:pt modelId="{8F9FC021-3E38-5E40-B735-6822731F83B9}" type="parTrans" cxnId="{30B6DF2C-8C7A-0A4C-93C1-BE11EF576CB4}">
      <dgm:prSet/>
      <dgm:spPr/>
      <dgm:t>
        <a:bodyPr/>
        <a:lstStyle/>
        <a:p>
          <a:endParaRPr lang="en-US" sz="1600">
            <a:latin typeface="Candara" panose="020E0502030303020204" pitchFamily="34" charset="0"/>
          </a:endParaRPr>
        </a:p>
      </dgm:t>
    </dgm:pt>
    <dgm:pt modelId="{6ECF8D6D-9BFD-5C43-8671-0991C53B99B1}" type="sibTrans" cxnId="{30B6DF2C-8C7A-0A4C-93C1-BE11EF576CB4}">
      <dgm:prSet/>
      <dgm:spPr/>
      <dgm:t>
        <a:bodyPr/>
        <a:lstStyle/>
        <a:p>
          <a:endParaRPr lang="en-US" sz="1600">
            <a:latin typeface="Candara" panose="020E0502030303020204" pitchFamily="34" charset="0"/>
          </a:endParaRPr>
        </a:p>
      </dgm:t>
    </dgm:pt>
    <dgm:pt modelId="{3BA3B6F7-03AB-9E4F-8288-7CF1AC167B2B}">
      <dgm:prSet custT="1"/>
      <dgm:spPr/>
      <dgm:t>
        <a:bodyPr/>
        <a:lstStyle/>
        <a:p>
          <a:r>
            <a:rPr lang="en-US" sz="1600" i="1">
              <a:latin typeface="Candara" panose="020E0502030303020204" pitchFamily="34" charset="0"/>
            </a:rPr>
            <a:t>Firmenich Aromatics Production (India) Pvt. Ltd. Vs Union of India – R/SCA/ No. 23522 of 2022</a:t>
          </a:r>
          <a:endParaRPr lang="en-IN" sz="1600">
            <a:latin typeface="Candara" panose="020E0502030303020204" pitchFamily="34" charset="0"/>
          </a:endParaRPr>
        </a:p>
      </dgm:t>
    </dgm:pt>
    <dgm:pt modelId="{AEEA7E8E-7A56-8149-A679-0DDE3BECCFFE}" type="parTrans" cxnId="{0ED3FF12-EA24-1545-9B06-C032449154CC}">
      <dgm:prSet/>
      <dgm:spPr/>
      <dgm:t>
        <a:bodyPr/>
        <a:lstStyle/>
        <a:p>
          <a:endParaRPr lang="en-US" sz="1600">
            <a:latin typeface="Candara" panose="020E0502030303020204" pitchFamily="34" charset="0"/>
          </a:endParaRPr>
        </a:p>
      </dgm:t>
    </dgm:pt>
    <dgm:pt modelId="{DC906C03-F711-EF46-8DFA-56AB2AD2E0C3}" type="sibTrans" cxnId="{0ED3FF12-EA24-1545-9B06-C032449154CC}">
      <dgm:prSet/>
      <dgm:spPr/>
      <dgm:t>
        <a:bodyPr/>
        <a:lstStyle/>
        <a:p>
          <a:endParaRPr lang="en-US" sz="1600">
            <a:latin typeface="Candara" panose="020E0502030303020204" pitchFamily="34" charset="0"/>
          </a:endParaRPr>
        </a:p>
      </dgm:t>
    </dgm:pt>
    <dgm:pt modelId="{17B8C8EB-8F10-E14B-8310-7A7D9C0E6F5B}">
      <dgm:prSet custT="1"/>
      <dgm:spPr/>
      <dgm:t>
        <a:bodyPr/>
        <a:lstStyle/>
        <a:p>
          <a:r>
            <a:rPr lang="en-GB" sz="1600" b="1" dirty="0">
              <a:latin typeface="Candara" panose="020E0502030303020204" pitchFamily="34" charset="0"/>
            </a:rPr>
            <a:t>ITC can be utilized for making pre-deposit for filing appeal under GST </a:t>
          </a:r>
          <a:endParaRPr lang="en-IN" sz="1600" dirty="0">
            <a:latin typeface="Candara" panose="020E0502030303020204" pitchFamily="34" charset="0"/>
          </a:endParaRPr>
        </a:p>
      </dgm:t>
    </dgm:pt>
    <dgm:pt modelId="{0D8CC2DD-82CE-044F-A9C5-04C10E510177}" type="parTrans" cxnId="{BE57E3A6-6A28-4B46-9F7E-3A0F9DA4C56B}">
      <dgm:prSet/>
      <dgm:spPr/>
      <dgm:t>
        <a:bodyPr/>
        <a:lstStyle/>
        <a:p>
          <a:endParaRPr lang="en-US" sz="1600">
            <a:latin typeface="Candara" panose="020E0502030303020204" pitchFamily="34" charset="0"/>
          </a:endParaRPr>
        </a:p>
      </dgm:t>
    </dgm:pt>
    <dgm:pt modelId="{902A7EC7-77BD-F842-896D-A2C7C5D59CDC}" type="sibTrans" cxnId="{BE57E3A6-6A28-4B46-9F7E-3A0F9DA4C56B}">
      <dgm:prSet/>
      <dgm:spPr/>
      <dgm:t>
        <a:bodyPr/>
        <a:lstStyle/>
        <a:p>
          <a:endParaRPr lang="en-US" sz="1600">
            <a:latin typeface="Candara" panose="020E0502030303020204" pitchFamily="34" charset="0"/>
          </a:endParaRPr>
        </a:p>
      </dgm:t>
    </dgm:pt>
    <dgm:pt modelId="{85F5D5B1-6DBF-CF42-B80B-85417DC2F0CF}">
      <dgm:prSet custT="1"/>
      <dgm:spPr/>
      <dgm:t>
        <a:bodyPr/>
        <a:lstStyle/>
        <a:p>
          <a:r>
            <a:rPr lang="en-GB" sz="1600" i="1" dirty="0">
              <a:latin typeface="Candara" panose="020E0502030303020204" pitchFamily="34" charset="0"/>
            </a:rPr>
            <a:t>M/s Oasis Realty vs. Union of India – WP(ST) No. 23507 of 2022 (Bom HC) - ITC</a:t>
          </a:r>
          <a:r>
            <a:rPr lang="en-US" sz="1600" i="1" dirty="0">
              <a:latin typeface="Candara" panose="020E0502030303020204" pitchFamily="34" charset="0"/>
            </a:rPr>
            <a:t> </a:t>
          </a:r>
          <a:endParaRPr lang="en-IN" sz="1600" dirty="0">
            <a:latin typeface="Candara" panose="020E0502030303020204" pitchFamily="34" charset="0"/>
          </a:endParaRPr>
        </a:p>
      </dgm:t>
    </dgm:pt>
    <dgm:pt modelId="{0D59D57D-B975-C545-BD2D-F69122D4771D}" type="parTrans" cxnId="{F84EBCC2-4B7C-6440-94C3-52E14D355236}">
      <dgm:prSet/>
      <dgm:spPr/>
      <dgm:t>
        <a:bodyPr/>
        <a:lstStyle/>
        <a:p>
          <a:endParaRPr lang="en-US" sz="1600">
            <a:latin typeface="Candara" panose="020E0502030303020204" pitchFamily="34" charset="0"/>
          </a:endParaRPr>
        </a:p>
      </dgm:t>
    </dgm:pt>
    <dgm:pt modelId="{81439865-523E-7648-8F75-2120283C1509}" type="sibTrans" cxnId="{F84EBCC2-4B7C-6440-94C3-52E14D355236}">
      <dgm:prSet/>
      <dgm:spPr/>
      <dgm:t>
        <a:bodyPr/>
        <a:lstStyle/>
        <a:p>
          <a:endParaRPr lang="en-US" sz="1600">
            <a:latin typeface="Candara" panose="020E0502030303020204" pitchFamily="34" charset="0"/>
          </a:endParaRPr>
        </a:p>
      </dgm:t>
    </dgm:pt>
    <dgm:pt modelId="{A00E0D9A-F395-CD45-A9AE-5EDCB7327D27}">
      <dgm:prSet custT="1"/>
      <dgm:spPr/>
      <dgm:t>
        <a:bodyPr/>
        <a:lstStyle/>
        <a:p>
          <a:r>
            <a:rPr lang="en-GB" sz="1600" i="1" dirty="0" err="1">
              <a:latin typeface="Candara" panose="020E0502030303020204" pitchFamily="34" charset="0"/>
            </a:rPr>
            <a:t>Sikha</a:t>
          </a:r>
          <a:r>
            <a:rPr lang="en-GB" sz="1600" i="1" dirty="0">
              <a:latin typeface="Candara" panose="020E0502030303020204" pitchFamily="34" charset="0"/>
            </a:rPr>
            <a:t> Debnath V/s. Assistant Commissioner </a:t>
          </a:r>
          <a:r>
            <a:rPr lang="en-GB" sz="1600" i="1" dirty="0" err="1">
              <a:latin typeface="Candara" panose="020E0502030303020204" pitchFamily="34" charset="0"/>
            </a:rPr>
            <a:t>os</a:t>
          </a:r>
          <a:r>
            <a:rPr lang="en-GB" sz="1600" i="1" dirty="0">
              <a:latin typeface="Candara" panose="020E0502030303020204" pitchFamily="34" charset="0"/>
            </a:rPr>
            <a:t> State Tax (</a:t>
          </a:r>
          <a:r>
            <a:rPr lang="en-GB" sz="1600" i="1" dirty="0" err="1">
              <a:latin typeface="Candara" panose="020E0502030303020204" pitchFamily="34" charset="0"/>
            </a:rPr>
            <a:t>Culcutta</a:t>
          </a:r>
          <a:r>
            <a:rPr lang="en-GB" sz="1600" i="1" dirty="0">
              <a:latin typeface="Candara" panose="020E0502030303020204" pitchFamily="34" charset="0"/>
            </a:rPr>
            <a:t> High Court) WPA 304 OF 2023 </a:t>
          </a:r>
          <a:endParaRPr lang="en-IN" sz="1600" dirty="0">
            <a:latin typeface="Candara" panose="020E0502030303020204" pitchFamily="34" charset="0"/>
          </a:endParaRPr>
        </a:p>
      </dgm:t>
    </dgm:pt>
    <dgm:pt modelId="{E1EF8446-D4FF-AD47-A973-AAEFA58EE9AC}" type="parTrans" cxnId="{53A25023-3224-8F42-91E1-8BB316409E18}">
      <dgm:prSet/>
      <dgm:spPr/>
      <dgm:t>
        <a:bodyPr/>
        <a:lstStyle/>
        <a:p>
          <a:endParaRPr lang="en-US"/>
        </a:p>
      </dgm:t>
    </dgm:pt>
    <dgm:pt modelId="{77A48BFC-64B4-3945-B58D-287AA08E43B8}" type="sibTrans" cxnId="{53A25023-3224-8F42-91E1-8BB316409E18}">
      <dgm:prSet/>
      <dgm:spPr/>
      <dgm:t>
        <a:bodyPr/>
        <a:lstStyle/>
        <a:p>
          <a:endParaRPr lang="en-US"/>
        </a:p>
      </dgm:t>
    </dgm:pt>
    <dgm:pt modelId="{52DF9115-0601-904C-A049-547F6318A5F7}" type="pres">
      <dgm:prSet presAssocID="{BA43E1FA-EBF8-8146-A982-EFD395DE9FF9}" presName="linear" presStyleCnt="0">
        <dgm:presLayoutVars>
          <dgm:animLvl val="lvl"/>
          <dgm:resizeHandles val="exact"/>
        </dgm:presLayoutVars>
      </dgm:prSet>
      <dgm:spPr/>
    </dgm:pt>
    <dgm:pt modelId="{743019CA-6EA4-9C4D-A68F-98C2414F63F3}" type="pres">
      <dgm:prSet presAssocID="{747322C6-A6C7-F241-999A-FCD3A21F6610}" presName="parentText" presStyleLbl="node1" presStyleIdx="0" presStyleCnt="4">
        <dgm:presLayoutVars>
          <dgm:chMax val="0"/>
          <dgm:bulletEnabled val="1"/>
        </dgm:presLayoutVars>
      </dgm:prSet>
      <dgm:spPr/>
    </dgm:pt>
    <dgm:pt modelId="{58986841-B808-494D-B83E-FB3D8344D64D}" type="pres">
      <dgm:prSet presAssocID="{747322C6-A6C7-F241-999A-FCD3A21F6610}" presName="childText" presStyleLbl="revTx" presStyleIdx="0" presStyleCnt="4">
        <dgm:presLayoutVars>
          <dgm:bulletEnabled val="1"/>
        </dgm:presLayoutVars>
      </dgm:prSet>
      <dgm:spPr/>
    </dgm:pt>
    <dgm:pt modelId="{A96F2CF7-FD93-4F48-9210-67EB10D99E29}" type="pres">
      <dgm:prSet presAssocID="{27848B46-C242-0844-A770-5BC87ADBC49C}" presName="parentText" presStyleLbl="node1" presStyleIdx="1" presStyleCnt="4">
        <dgm:presLayoutVars>
          <dgm:chMax val="0"/>
          <dgm:bulletEnabled val="1"/>
        </dgm:presLayoutVars>
      </dgm:prSet>
      <dgm:spPr/>
    </dgm:pt>
    <dgm:pt modelId="{7D898412-AA95-5B41-9ADB-281CCDFF526B}" type="pres">
      <dgm:prSet presAssocID="{27848B46-C242-0844-A770-5BC87ADBC49C}" presName="childText" presStyleLbl="revTx" presStyleIdx="1" presStyleCnt="4">
        <dgm:presLayoutVars>
          <dgm:bulletEnabled val="1"/>
        </dgm:presLayoutVars>
      </dgm:prSet>
      <dgm:spPr/>
    </dgm:pt>
    <dgm:pt modelId="{809721EA-B633-EE47-8B6A-FB327F6AD4DC}" type="pres">
      <dgm:prSet presAssocID="{17F02A25-ACCD-8546-AD12-C1536B0D38FE}" presName="parentText" presStyleLbl="node1" presStyleIdx="2" presStyleCnt="4">
        <dgm:presLayoutVars>
          <dgm:chMax val="0"/>
          <dgm:bulletEnabled val="1"/>
        </dgm:presLayoutVars>
      </dgm:prSet>
      <dgm:spPr/>
    </dgm:pt>
    <dgm:pt modelId="{A28DD2A3-FB43-ED42-AB9F-7067AB26AD59}" type="pres">
      <dgm:prSet presAssocID="{17F02A25-ACCD-8546-AD12-C1536B0D38FE}" presName="childText" presStyleLbl="revTx" presStyleIdx="2" presStyleCnt="4">
        <dgm:presLayoutVars>
          <dgm:bulletEnabled val="1"/>
        </dgm:presLayoutVars>
      </dgm:prSet>
      <dgm:spPr/>
    </dgm:pt>
    <dgm:pt modelId="{756A48C0-D1A4-F14B-9D17-0CC1081E8A1A}" type="pres">
      <dgm:prSet presAssocID="{17B8C8EB-8F10-E14B-8310-7A7D9C0E6F5B}" presName="parentText" presStyleLbl="node1" presStyleIdx="3" presStyleCnt="4">
        <dgm:presLayoutVars>
          <dgm:chMax val="0"/>
          <dgm:bulletEnabled val="1"/>
        </dgm:presLayoutVars>
      </dgm:prSet>
      <dgm:spPr/>
    </dgm:pt>
    <dgm:pt modelId="{D436895B-5B01-0240-AB79-C41DEE7A4EBF}" type="pres">
      <dgm:prSet presAssocID="{17B8C8EB-8F10-E14B-8310-7A7D9C0E6F5B}" presName="childText" presStyleLbl="revTx" presStyleIdx="3" presStyleCnt="4">
        <dgm:presLayoutVars>
          <dgm:bulletEnabled val="1"/>
        </dgm:presLayoutVars>
      </dgm:prSet>
      <dgm:spPr/>
    </dgm:pt>
  </dgm:ptLst>
  <dgm:cxnLst>
    <dgm:cxn modelId="{40E44D07-F036-7844-B3F3-C68A0A435E30}" type="presOf" srcId="{3BA3B6F7-03AB-9E4F-8288-7CF1AC167B2B}" destId="{A28DD2A3-FB43-ED42-AB9F-7067AB26AD59}" srcOrd="0" destOrd="0" presId="urn:microsoft.com/office/officeart/2005/8/layout/vList2"/>
    <dgm:cxn modelId="{0ED3FF12-EA24-1545-9B06-C032449154CC}" srcId="{17F02A25-ACCD-8546-AD12-C1536B0D38FE}" destId="{3BA3B6F7-03AB-9E4F-8288-7CF1AC167B2B}" srcOrd="0" destOrd="0" parTransId="{AEEA7E8E-7A56-8149-A679-0DDE3BECCFFE}" sibTransId="{DC906C03-F711-EF46-8DFA-56AB2AD2E0C3}"/>
    <dgm:cxn modelId="{D942371A-4658-0642-8F17-122CDC3635F3}" type="presOf" srcId="{85F5D5B1-6DBF-CF42-B80B-85417DC2F0CF}" destId="{D436895B-5B01-0240-AB79-C41DEE7A4EBF}" srcOrd="0" destOrd="0" presId="urn:microsoft.com/office/officeart/2005/8/layout/vList2"/>
    <dgm:cxn modelId="{53A25023-3224-8F42-91E1-8BB316409E18}" srcId="{747322C6-A6C7-F241-999A-FCD3A21F6610}" destId="{A00E0D9A-F395-CD45-A9AE-5EDCB7327D27}" srcOrd="0" destOrd="0" parTransId="{E1EF8446-D4FF-AD47-A973-AAEFA58EE9AC}" sibTransId="{77A48BFC-64B4-3945-B58D-287AA08E43B8}"/>
    <dgm:cxn modelId="{30B6DF2C-8C7A-0A4C-93C1-BE11EF576CB4}" srcId="{BA43E1FA-EBF8-8146-A982-EFD395DE9FF9}" destId="{17F02A25-ACCD-8546-AD12-C1536B0D38FE}" srcOrd="2" destOrd="0" parTransId="{8F9FC021-3E38-5E40-B735-6822731F83B9}" sibTransId="{6ECF8D6D-9BFD-5C43-8671-0991C53B99B1}"/>
    <dgm:cxn modelId="{66E24532-2E51-4641-8E48-320B7C2888B7}" srcId="{BA43E1FA-EBF8-8146-A982-EFD395DE9FF9}" destId="{27848B46-C242-0844-A770-5BC87ADBC49C}" srcOrd="1" destOrd="0" parTransId="{B12342F7-5E70-6F4B-930F-9680B3C3E995}" sibTransId="{B2BA79C0-AD87-5A48-AD92-01E7A88830C1}"/>
    <dgm:cxn modelId="{6CCF9746-03A4-D648-968D-C58ABC74ED55}" type="presOf" srcId="{747322C6-A6C7-F241-999A-FCD3A21F6610}" destId="{743019CA-6EA4-9C4D-A68F-98C2414F63F3}" srcOrd="0" destOrd="0" presId="urn:microsoft.com/office/officeart/2005/8/layout/vList2"/>
    <dgm:cxn modelId="{4D095069-1484-1B4E-A343-E9240A35177A}" type="presOf" srcId="{BD85B17B-6F25-FB42-99CF-B86CB70B1C65}" destId="{7D898412-AA95-5B41-9ADB-281CCDFF526B}" srcOrd="0" destOrd="0" presId="urn:microsoft.com/office/officeart/2005/8/layout/vList2"/>
    <dgm:cxn modelId="{CCD66471-EAB8-5844-AD38-AAB317C171C8}" type="presOf" srcId="{27848B46-C242-0844-A770-5BC87ADBC49C}" destId="{A96F2CF7-FD93-4F48-9210-67EB10D99E29}" srcOrd="0" destOrd="0" presId="urn:microsoft.com/office/officeart/2005/8/layout/vList2"/>
    <dgm:cxn modelId="{99BA9754-C520-034F-B49F-1B7A7A782C91}" srcId="{27848B46-C242-0844-A770-5BC87ADBC49C}" destId="{BD85B17B-6F25-FB42-99CF-B86CB70B1C65}" srcOrd="0" destOrd="0" parTransId="{AC174FC0-AED9-5F4E-85C5-CAEE587B6674}" sibTransId="{11C75BB2-9AD6-9C4E-BFC5-9677743BF5FF}"/>
    <dgm:cxn modelId="{69412975-7C09-AA43-A156-B02C5B316399}" type="presOf" srcId="{A00E0D9A-F395-CD45-A9AE-5EDCB7327D27}" destId="{58986841-B808-494D-B83E-FB3D8344D64D}" srcOrd="0" destOrd="0" presId="urn:microsoft.com/office/officeart/2005/8/layout/vList2"/>
    <dgm:cxn modelId="{BE57E3A6-6A28-4B46-9F7E-3A0F9DA4C56B}" srcId="{BA43E1FA-EBF8-8146-A982-EFD395DE9FF9}" destId="{17B8C8EB-8F10-E14B-8310-7A7D9C0E6F5B}" srcOrd="3" destOrd="0" parTransId="{0D8CC2DD-82CE-044F-A9C5-04C10E510177}" sibTransId="{902A7EC7-77BD-F842-896D-A2C7C5D59CDC}"/>
    <dgm:cxn modelId="{F84EBCC2-4B7C-6440-94C3-52E14D355236}" srcId="{17B8C8EB-8F10-E14B-8310-7A7D9C0E6F5B}" destId="{85F5D5B1-6DBF-CF42-B80B-85417DC2F0CF}" srcOrd="0" destOrd="0" parTransId="{0D59D57D-B975-C545-BD2D-F69122D4771D}" sibTransId="{81439865-523E-7648-8F75-2120283C1509}"/>
    <dgm:cxn modelId="{C96AF6CD-01B1-C54A-B8FD-DBAA6500FCCC}" type="presOf" srcId="{17F02A25-ACCD-8546-AD12-C1536B0D38FE}" destId="{809721EA-B633-EE47-8B6A-FB327F6AD4DC}" srcOrd="0" destOrd="0" presId="urn:microsoft.com/office/officeart/2005/8/layout/vList2"/>
    <dgm:cxn modelId="{330ADAD0-5D0B-5D40-966A-391A931E592D}" srcId="{BA43E1FA-EBF8-8146-A982-EFD395DE9FF9}" destId="{747322C6-A6C7-F241-999A-FCD3A21F6610}" srcOrd="0" destOrd="0" parTransId="{38444B2D-8ABB-494F-AC4A-D9C61B4C7078}" sibTransId="{FBCDB5ED-DA1D-994C-BF8A-590D3AF34367}"/>
    <dgm:cxn modelId="{84B9CFD5-45BD-0F49-A27A-B0AC520AEA2D}" type="presOf" srcId="{BA43E1FA-EBF8-8146-A982-EFD395DE9FF9}" destId="{52DF9115-0601-904C-A049-547F6318A5F7}" srcOrd="0" destOrd="0" presId="urn:microsoft.com/office/officeart/2005/8/layout/vList2"/>
    <dgm:cxn modelId="{7A19EDE8-9E46-CA4D-B536-C3B4AF190804}" type="presOf" srcId="{17B8C8EB-8F10-E14B-8310-7A7D9C0E6F5B}" destId="{756A48C0-D1A4-F14B-9D17-0CC1081E8A1A}" srcOrd="0" destOrd="0" presId="urn:microsoft.com/office/officeart/2005/8/layout/vList2"/>
    <dgm:cxn modelId="{3070D8AA-1415-6F4E-A0C2-90BB6C9971F7}" type="presParOf" srcId="{52DF9115-0601-904C-A049-547F6318A5F7}" destId="{743019CA-6EA4-9C4D-A68F-98C2414F63F3}" srcOrd="0" destOrd="0" presId="urn:microsoft.com/office/officeart/2005/8/layout/vList2"/>
    <dgm:cxn modelId="{F49D7681-BD5A-CD4C-A727-54ED01C37B04}" type="presParOf" srcId="{52DF9115-0601-904C-A049-547F6318A5F7}" destId="{58986841-B808-494D-B83E-FB3D8344D64D}" srcOrd="1" destOrd="0" presId="urn:microsoft.com/office/officeart/2005/8/layout/vList2"/>
    <dgm:cxn modelId="{021EC8CF-A379-8745-A626-992653C2B524}" type="presParOf" srcId="{52DF9115-0601-904C-A049-547F6318A5F7}" destId="{A96F2CF7-FD93-4F48-9210-67EB10D99E29}" srcOrd="2" destOrd="0" presId="urn:microsoft.com/office/officeart/2005/8/layout/vList2"/>
    <dgm:cxn modelId="{BC274660-6DCA-254B-86B5-A8CC25E70AAA}" type="presParOf" srcId="{52DF9115-0601-904C-A049-547F6318A5F7}" destId="{7D898412-AA95-5B41-9ADB-281CCDFF526B}" srcOrd="3" destOrd="0" presId="urn:microsoft.com/office/officeart/2005/8/layout/vList2"/>
    <dgm:cxn modelId="{553314E4-209B-8649-9573-44BC9103D504}" type="presParOf" srcId="{52DF9115-0601-904C-A049-547F6318A5F7}" destId="{809721EA-B633-EE47-8B6A-FB327F6AD4DC}" srcOrd="4" destOrd="0" presId="urn:microsoft.com/office/officeart/2005/8/layout/vList2"/>
    <dgm:cxn modelId="{D065E235-E8D3-C647-8ABA-3390B6E7CD2C}" type="presParOf" srcId="{52DF9115-0601-904C-A049-547F6318A5F7}" destId="{A28DD2A3-FB43-ED42-AB9F-7067AB26AD59}" srcOrd="5" destOrd="0" presId="urn:microsoft.com/office/officeart/2005/8/layout/vList2"/>
    <dgm:cxn modelId="{09FB7884-7B3D-DE4B-9256-E4194E575002}" type="presParOf" srcId="{52DF9115-0601-904C-A049-547F6318A5F7}" destId="{756A48C0-D1A4-F14B-9D17-0CC1081E8A1A}" srcOrd="6" destOrd="0" presId="urn:microsoft.com/office/officeart/2005/8/layout/vList2"/>
    <dgm:cxn modelId="{76CDB192-6FA7-6445-8B6B-715A17BBA70D}" type="presParOf" srcId="{52DF9115-0601-904C-A049-547F6318A5F7}" destId="{D436895B-5B01-0240-AB79-C41DEE7A4EBF}"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68F29B5B-7E64-2548-A59D-96FAB30273B8}"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en-US"/>
        </a:p>
      </dgm:t>
    </dgm:pt>
    <dgm:pt modelId="{172C918F-3632-4E4A-B669-FDAC9CE49CDC}">
      <dgm:prSet custT="1"/>
      <dgm:spPr/>
      <dgm:t>
        <a:bodyPr/>
        <a:lstStyle/>
        <a:p>
          <a:r>
            <a:rPr lang="en-US" sz="1600" b="1">
              <a:latin typeface="Candara" panose="020E0502030303020204" pitchFamily="34" charset="0"/>
            </a:rPr>
            <a:t>Assessment order levying penalty passed in violation of natural justice principles quashed.</a:t>
          </a:r>
          <a:endParaRPr lang="en-IN" sz="1600" b="1">
            <a:latin typeface="Candara" panose="020E0502030303020204" pitchFamily="34" charset="0"/>
          </a:endParaRPr>
        </a:p>
      </dgm:t>
    </dgm:pt>
    <dgm:pt modelId="{A32F6DD7-720F-E943-9444-DDDF3305EE6F}" type="parTrans" cxnId="{9C289EBA-6E55-DB43-BCD9-62725ECF42CD}">
      <dgm:prSet/>
      <dgm:spPr/>
      <dgm:t>
        <a:bodyPr/>
        <a:lstStyle/>
        <a:p>
          <a:endParaRPr lang="en-US" sz="1600">
            <a:latin typeface="Candara" panose="020E0502030303020204" pitchFamily="34" charset="0"/>
          </a:endParaRPr>
        </a:p>
      </dgm:t>
    </dgm:pt>
    <dgm:pt modelId="{9F56ACB0-76B7-4949-9549-5658293F919D}" type="sibTrans" cxnId="{9C289EBA-6E55-DB43-BCD9-62725ECF42CD}">
      <dgm:prSet/>
      <dgm:spPr/>
      <dgm:t>
        <a:bodyPr/>
        <a:lstStyle/>
        <a:p>
          <a:endParaRPr lang="en-US" sz="1600">
            <a:latin typeface="Candara" panose="020E0502030303020204" pitchFamily="34" charset="0"/>
          </a:endParaRPr>
        </a:p>
      </dgm:t>
    </dgm:pt>
    <dgm:pt modelId="{20BEAA09-0787-8446-ABD7-9B52580C2621}">
      <dgm:prSet custT="1"/>
      <dgm:spPr/>
      <dgm:t>
        <a:bodyPr/>
        <a:lstStyle/>
        <a:p>
          <a:r>
            <a:rPr lang="en-US" sz="1600" i="1" dirty="0">
              <a:latin typeface="Candara" panose="020E0502030303020204" pitchFamily="34" charset="0"/>
            </a:rPr>
            <a:t>Nandi PVC Products Pvt Ltd vs. UOI [TS-504-HC(AP)-2022-GST]</a:t>
          </a:r>
          <a:endParaRPr lang="en-IN" sz="1600" i="1" dirty="0">
            <a:latin typeface="Candara" panose="020E0502030303020204" pitchFamily="34" charset="0"/>
          </a:endParaRPr>
        </a:p>
      </dgm:t>
    </dgm:pt>
    <dgm:pt modelId="{E5E7AACD-2AF2-5847-BF23-382A68530A83}" type="parTrans" cxnId="{A1A51AB0-5180-B84E-9C41-C997CC108BD7}">
      <dgm:prSet/>
      <dgm:spPr/>
      <dgm:t>
        <a:bodyPr/>
        <a:lstStyle/>
        <a:p>
          <a:endParaRPr lang="en-US" sz="1600">
            <a:latin typeface="Candara" panose="020E0502030303020204" pitchFamily="34" charset="0"/>
          </a:endParaRPr>
        </a:p>
      </dgm:t>
    </dgm:pt>
    <dgm:pt modelId="{7E6B9155-FCB7-D742-B919-F1CE2D8B47E7}" type="sibTrans" cxnId="{A1A51AB0-5180-B84E-9C41-C997CC108BD7}">
      <dgm:prSet/>
      <dgm:spPr/>
      <dgm:t>
        <a:bodyPr/>
        <a:lstStyle/>
        <a:p>
          <a:endParaRPr lang="en-US" sz="1600">
            <a:latin typeface="Candara" panose="020E0502030303020204" pitchFamily="34" charset="0"/>
          </a:endParaRPr>
        </a:p>
      </dgm:t>
    </dgm:pt>
    <dgm:pt modelId="{DAF0B690-685F-0C43-BFB4-75427DB52B89}">
      <dgm:prSet custT="1"/>
      <dgm:spPr/>
      <dgm:t>
        <a:bodyPr/>
        <a:lstStyle/>
        <a:p>
          <a:r>
            <a:rPr lang="en-US" sz="1600" b="1" dirty="0">
              <a:latin typeface="Candara" panose="020E0502030303020204" pitchFamily="34" charset="0"/>
            </a:rPr>
            <a:t>Interest and penalty can be levied on the portion of delayed payment pertaining to surcharge, CVD and SAD.</a:t>
          </a:r>
          <a:endParaRPr lang="en-IN" sz="1600" b="1" dirty="0">
            <a:latin typeface="Candara" panose="020E0502030303020204" pitchFamily="34" charset="0"/>
          </a:endParaRPr>
        </a:p>
      </dgm:t>
    </dgm:pt>
    <dgm:pt modelId="{67283502-09E7-8144-966B-B7DD7038F070}" type="parTrans" cxnId="{479019B0-82BE-F843-B4AE-A66DA65D5E75}">
      <dgm:prSet/>
      <dgm:spPr/>
      <dgm:t>
        <a:bodyPr/>
        <a:lstStyle/>
        <a:p>
          <a:endParaRPr lang="en-US" sz="1600">
            <a:latin typeface="Candara" panose="020E0502030303020204" pitchFamily="34" charset="0"/>
          </a:endParaRPr>
        </a:p>
      </dgm:t>
    </dgm:pt>
    <dgm:pt modelId="{26951F1A-95E7-A943-B8EC-ACF89EEFB0E7}" type="sibTrans" cxnId="{479019B0-82BE-F843-B4AE-A66DA65D5E75}">
      <dgm:prSet/>
      <dgm:spPr/>
      <dgm:t>
        <a:bodyPr/>
        <a:lstStyle/>
        <a:p>
          <a:endParaRPr lang="en-US" sz="1600">
            <a:latin typeface="Candara" panose="020E0502030303020204" pitchFamily="34" charset="0"/>
          </a:endParaRPr>
        </a:p>
      </dgm:t>
    </dgm:pt>
    <dgm:pt modelId="{A8B4F1CD-6DD0-F444-B0C5-822D33911D2A}">
      <dgm:prSet custT="1"/>
      <dgm:spPr/>
      <dgm:t>
        <a:bodyPr/>
        <a:lstStyle/>
        <a:p>
          <a:r>
            <a:rPr lang="en-US" sz="1600" i="1" dirty="0">
              <a:latin typeface="Candara" panose="020E0502030303020204" pitchFamily="34" charset="0"/>
            </a:rPr>
            <a:t>Mahindra &amp; Mahindra Ltd. vs. Union of India &amp; </a:t>
          </a:r>
          <a:r>
            <a:rPr lang="en-US" sz="1600" i="1" dirty="0" err="1">
              <a:latin typeface="Candara" panose="020E0502030303020204" pitchFamily="34" charset="0"/>
            </a:rPr>
            <a:t>Ors</a:t>
          </a:r>
          <a:r>
            <a:rPr lang="en-US" sz="1600" i="1" dirty="0">
              <a:latin typeface="Candara" panose="020E0502030303020204" pitchFamily="34" charset="0"/>
            </a:rPr>
            <a:t>. - 2022-TIOL-1319-HC-MUM-CUS (</a:t>
          </a:r>
          <a:r>
            <a:rPr lang="en-US" sz="1600" i="1" dirty="0" err="1">
              <a:latin typeface="Candara" panose="020E0502030303020204" pitchFamily="34" charset="0"/>
            </a:rPr>
            <a:t>Bom</a:t>
          </a:r>
          <a:r>
            <a:rPr lang="en-US" sz="1600" i="1" dirty="0">
              <a:latin typeface="Candara" panose="020E0502030303020204" pitchFamily="34" charset="0"/>
            </a:rPr>
            <a:t>. HC) </a:t>
          </a:r>
          <a:endParaRPr lang="en-IN" sz="1600" i="1" dirty="0">
            <a:latin typeface="Candara" panose="020E0502030303020204" pitchFamily="34" charset="0"/>
          </a:endParaRPr>
        </a:p>
      </dgm:t>
    </dgm:pt>
    <dgm:pt modelId="{9E40AAA0-0907-8741-91D4-BCE578E14EDD}" type="parTrans" cxnId="{46ACF28E-4159-F940-9499-998C4CDDDA33}">
      <dgm:prSet/>
      <dgm:spPr/>
      <dgm:t>
        <a:bodyPr/>
        <a:lstStyle/>
        <a:p>
          <a:endParaRPr lang="en-US" sz="1600">
            <a:latin typeface="Candara" panose="020E0502030303020204" pitchFamily="34" charset="0"/>
          </a:endParaRPr>
        </a:p>
      </dgm:t>
    </dgm:pt>
    <dgm:pt modelId="{025F5C32-5C90-5F49-8882-D2DD9B34B295}" type="sibTrans" cxnId="{46ACF28E-4159-F940-9499-998C4CDDDA33}">
      <dgm:prSet/>
      <dgm:spPr/>
      <dgm:t>
        <a:bodyPr/>
        <a:lstStyle/>
        <a:p>
          <a:endParaRPr lang="en-US" sz="1600">
            <a:latin typeface="Candara" panose="020E0502030303020204" pitchFamily="34" charset="0"/>
          </a:endParaRPr>
        </a:p>
      </dgm:t>
    </dgm:pt>
    <dgm:pt modelId="{38BBBDD5-9BB8-1847-8AE4-AC53E5DAA5AC}">
      <dgm:prSet custT="1"/>
      <dgm:spPr/>
      <dgm:t>
        <a:bodyPr/>
        <a:lstStyle/>
        <a:p>
          <a:endParaRPr lang="en-IN" sz="1600" dirty="0">
            <a:latin typeface="Candara" panose="020E0502030303020204" pitchFamily="34" charset="0"/>
          </a:endParaRPr>
        </a:p>
      </dgm:t>
    </dgm:pt>
    <dgm:pt modelId="{D27D7B8E-2C08-F540-9661-F85277F390DF}" type="parTrans" cxnId="{921BA790-6D1B-754A-A487-9E510222FFB0}">
      <dgm:prSet/>
      <dgm:spPr/>
      <dgm:t>
        <a:bodyPr/>
        <a:lstStyle/>
        <a:p>
          <a:endParaRPr lang="en-US"/>
        </a:p>
      </dgm:t>
    </dgm:pt>
    <dgm:pt modelId="{35437446-1465-8A41-8315-3B62B54F5D67}" type="sibTrans" cxnId="{921BA790-6D1B-754A-A487-9E510222FFB0}">
      <dgm:prSet/>
      <dgm:spPr/>
      <dgm:t>
        <a:bodyPr/>
        <a:lstStyle/>
        <a:p>
          <a:endParaRPr lang="en-US"/>
        </a:p>
      </dgm:t>
    </dgm:pt>
    <dgm:pt modelId="{C949DF0A-BD7D-7545-A891-E744A464B2CB}">
      <dgm:prSet custT="1"/>
      <dgm:spPr/>
      <dgm:t>
        <a:bodyPr/>
        <a:lstStyle/>
        <a:p>
          <a:endParaRPr lang="en-IN" sz="1600" dirty="0">
            <a:latin typeface="Candara" panose="020E0502030303020204" pitchFamily="34" charset="0"/>
          </a:endParaRPr>
        </a:p>
      </dgm:t>
    </dgm:pt>
    <dgm:pt modelId="{7B909187-257E-644F-AAD6-890EA74391FA}" type="parTrans" cxnId="{3E2F84D7-E1E4-E646-935E-D07108F99A98}">
      <dgm:prSet/>
      <dgm:spPr/>
      <dgm:t>
        <a:bodyPr/>
        <a:lstStyle/>
        <a:p>
          <a:endParaRPr lang="en-US"/>
        </a:p>
      </dgm:t>
    </dgm:pt>
    <dgm:pt modelId="{F8AFE74C-EC8A-534B-BB5E-593E73E86054}" type="sibTrans" cxnId="{3E2F84D7-E1E4-E646-935E-D07108F99A98}">
      <dgm:prSet/>
      <dgm:spPr/>
      <dgm:t>
        <a:bodyPr/>
        <a:lstStyle/>
        <a:p>
          <a:endParaRPr lang="en-US"/>
        </a:p>
      </dgm:t>
    </dgm:pt>
    <dgm:pt modelId="{53B16F47-3835-DB4F-88CC-0D1468EBD129}" type="pres">
      <dgm:prSet presAssocID="{68F29B5B-7E64-2548-A59D-96FAB30273B8}" presName="linear" presStyleCnt="0">
        <dgm:presLayoutVars>
          <dgm:animLvl val="lvl"/>
          <dgm:resizeHandles val="exact"/>
        </dgm:presLayoutVars>
      </dgm:prSet>
      <dgm:spPr/>
    </dgm:pt>
    <dgm:pt modelId="{E0417F41-478C-1F46-B9CF-A802FB419C17}" type="pres">
      <dgm:prSet presAssocID="{172C918F-3632-4E4A-B669-FDAC9CE49CDC}" presName="parentText" presStyleLbl="node1" presStyleIdx="0" presStyleCnt="2" custScaleY="66821" custLinFactNeighborX="358" custLinFactNeighborY="-65768">
        <dgm:presLayoutVars>
          <dgm:chMax val="0"/>
          <dgm:bulletEnabled val="1"/>
        </dgm:presLayoutVars>
      </dgm:prSet>
      <dgm:spPr/>
    </dgm:pt>
    <dgm:pt modelId="{2A4409CC-E9C8-844A-AB66-8BF179E12D8B}" type="pres">
      <dgm:prSet presAssocID="{172C918F-3632-4E4A-B669-FDAC9CE49CDC}" presName="childText" presStyleLbl="revTx" presStyleIdx="0" presStyleCnt="2" custScaleY="77207" custLinFactNeighborY="-71956">
        <dgm:presLayoutVars>
          <dgm:bulletEnabled val="1"/>
        </dgm:presLayoutVars>
      </dgm:prSet>
      <dgm:spPr/>
    </dgm:pt>
    <dgm:pt modelId="{9FDC598A-C14A-E544-8353-895A07E7EA0A}" type="pres">
      <dgm:prSet presAssocID="{DAF0B690-685F-0C43-BFB4-75427DB52B89}" presName="parentText" presStyleLbl="node1" presStyleIdx="1" presStyleCnt="2" custScaleY="37291" custLinFactNeighborY="-95243">
        <dgm:presLayoutVars>
          <dgm:chMax val="0"/>
          <dgm:bulletEnabled val="1"/>
        </dgm:presLayoutVars>
      </dgm:prSet>
      <dgm:spPr/>
    </dgm:pt>
    <dgm:pt modelId="{5149EB7C-DAB6-5740-8097-1A990C2FFEEB}" type="pres">
      <dgm:prSet presAssocID="{DAF0B690-685F-0C43-BFB4-75427DB52B89}" presName="childText" presStyleLbl="revTx" presStyleIdx="1" presStyleCnt="2" custScaleX="96237" custScaleY="83232" custLinFactNeighborX="-363" custLinFactNeighborY="-98316">
        <dgm:presLayoutVars>
          <dgm:bulletEnabled val="1"/>
        </dgm:presLayoutVars>
      </dgm:prSet>
      <dgm:spPr/>
    </dgm:pt>
  </dgm:ptLst>
  <dgm:cxnLst>
    <dgm:cxn modelId="{FCE2B71B-646A-4942-8F28-301969EC7348}" type="presOf" srcId="{38BBBDD5-9BB8-1847-8AE4-AC53E5DAA5AC}" destId="{2A4409CC-E9C8-844A-AB66-8BF179E12D8B}" srcOrd="0" destOrd="0" presId="urn:microsoft.com/office/officeart/2005/8/layout/vList2"/>
    <dgm:cxn modelId="{54E0E462-5256-D94F-A556-046F8F114BA9}" type="presOf" srcId="{C949DF0A-BD7D-7545-A891-E744A464B2CB}" destId="{5149EB7C-DAB6-5740-8097-1A990C2FFEEB}" srcOrd="0" destOrd="0" presId="urn:microsoft.com/office/officeart/2005/8/layout/vList2"/>
    <dgm:cxn modelId="{EB46A84B-2388-9D4B-B43D-BAA1DC5A7B6B}" type="presOf" srcId="{DAF0B690-685F-0C43-BFB4-75427DB52B89}" destId="{9FDC598A-C14A-E544-8353-895A07E7EA0A}" srcOrd="0" destOrd="0" presId="urn:microsoft.com/office/officeart/2005/8/layout/vList2"/>
    <dgm:cxn modelId="{8712497D-463E-974B-A1B3-3F7B07A37FDB}" type="presOf" srcId="{A8B4F1CD-6DD0-F444-B0C5-822D33911D2A}" destId="{5149EB7C-DAB6-5740-8097-1A990C2FFEEB}" srcOrd="0" destOrd="1" presId="urn:microsoft.com/office/officeart/2005/8/layout/vList2"/>
    <dgm:cxn modelId="{46ACF28E-4159-F940-9499-998C4CDDDA33}" srcId="{DAF0B690-685F-0C43-BFB4-75427DB52B89}" destId="{A8B4F1CD-6DD0-F444-B0C5-822D33911D2A}" srcOrd="1" destOrd="0" parTransId="{9E40AAA0-0907-8741-91D4-BCE578E14EDD}" sibTransId="{025F5C32-5C90-5F49-8882-D2DD9B34B295}"/>
    <dgm:cxn modelId="{921BA790-6D1B-754A-A487-9E510222FFB0}" srcId="{172C918F-3632-4E4A-B669-FDAC9CE49CDC}" destId="{38BBBDD5-9BB8-1847-8AE4-AC53E5DAA5AC}" srcOrd="0" destOrd="0" parTransId="{D27D7B8E-2C08-F540-9661-F85277F390DF}" sibTransId="{35437446-1465-8A41-8315-3B62B54F5D67}"/>
    <dgm:cxn modelId="{7263759A-DF78-E84A-8603-43EDEF287ED6}" type="presOf" srcId="{20BEAA09-0787-8446-ABD7-9B52580C2621}" destId="{2A4409CC-E9C8-844A-AB66-8BF179E12D8B}" srcOrd="0" destOrd="1" presId="urn:microsoft.com/office/officeart/2005/8/layout/vList2"/>
    <dgm:cxn modelId="{479019B0-82BE-F843-B4AE-A66DA65D5E75}" srcId="{68F29B5B-7E64-2548-A59D-96FAB30273B8}" destId="{DAF0B690-685F-0C43-BFB4-75427DB52B89}" srcOrd="1" destOrd="0" parTransId="{67283502-09E7-8144-966B-B7DD7038F070}" sibTransId="{26951F1A-95E7-A943-B8EC-ACF89EEFB0E7}"/>
    <dgm:cxn modelId="{A1A51AB0-5180-B84E-9C41-C997CC108BD7}" srcId="{38BBBDD5-9BB8-1847-8AE4-AC53E5DAA5AC}" destId="{20BEAA09-0787-8446-ABD7-9B52580C2621}" srcOrd="0" destOrd="0" parTransId="{E5E7AACD-2AF2-5847-BF23-382A68530A83}" sibTransId="{7E6B9155-FCB7-D742-B919-F1CE2D8B47E7}"/>
    <dgm:cxn modelId="{A8DD16BA-6B10-B040-98DE-CD117D2FE77B}" type="presOf" srcId="{68F29B5B-7E64-2548-A59D-96FAB30273B8}" destId="{53B16F47-3835-DB4F-88CC-0D1468EBD129}" srcOrd="0" destOrd="0" presId="urn:microsoft.com/office/officeart/2005/8/layout/vList2"/>
    <dgm:cxn modelId="{9C289EBA-6E55-DB43-BCD9-62725ECF42CD}" srcId="{68F29B5B-7E64-2548-A59D-96FAB30273B8}" destId="{172C918F-3632-4E4A-B669-FDAC9CE49CDC}" srcOrd="0" destOrd="0" parTransId="{A32F6DD7-720F-E943-9444-DDDF3305EE6F}" sibTransId="{9F56ACB0-76B7-4949-9549-5658293F919D}"/>
    <dgm:cxn modelId="{0A6DDCC7-3BB4-7A47-85FE-2F41868A3E6C}" type="presOf" srcId="{172C918F-3632-4E4A-B669-FDAC9CE49CDC}" destId="{E0417F41-478C-1F46-B9CF-A802FB419C17}" srcOrd="0" destOrd="0" presId="urn:microsoft.com/office/officeart/2005/8/layout/vList2"/>
    <dgm:cxn modelId="{3E2F84D7-E1E4-E646-935E-D07108F99A98}" srcId="{DAF0B690-685F-0C43-BFB4-75427DB52B89}" destId="{C949DF0A-BD7D-7545-A891-E744A464B2CB}" srcOrd="0" destOrd="0" parTransId="{7B909187-257E-644F-AAD6-890EA74391FA}" sibTransId="{F8AFE74C-EC8A-534B-BB5E-593E73E86054}"/>
    <dgm:cxn modelId="{A8B06D53-4C40-3B47-8430-554203DABD80}" type="presParOf" srcId="{53B16F47-3835-DB4F-88CC-0D1468EBD129}" destId="{E0417F41-478C-1F46-B9CF-A802FB419C17}" srcOrd="0" destOrd="0" presId="urn:microsoft.com/office/officeart/2005/8/layout/vList2"/>
    <dgm:cxn modelId="{EC15AEAB-65B8-704C-BAB2-7AEAEAB1B172}" type="presParOf" srcId="{53B16F47-3835-DB4F-88CC-0D1468EBD129}" destId="{2A4409CC-E9C8-844A-AB66-8BF179E12D8B}" srcOrd="1" destOrd="0" presId="urn:microsoft.com/office/officeart/2005/8/layout/vList2"/>
    <dgm:cxn modelId="{132B0756-0DDE-4341-9873-AD321522B791}" type="presParOf" srcId="{53B16F47-3835-DB4F-88CC-0D1468EBD129}" destId="{9FDC598A-C14A-E544-8353-895A07E7EA0A}" srcOrd="2" destOrd="0" presId="urn:microsoft.com/office/officeart/2005/8/layout/vList2"/>
    <dgm:cxn modelId="{9D826882-ACEC-E040-86A3-E7193632B4D7}" type="presParOf" srcId="{53B16F47-3835-DB4F-88CC-0D1468EBD129}" destId="{5149EB7C-DAB6-5740-8097-1A990C2FFEEB}"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80FE14F-1629-E04C-A3C5-DF4B787BE744}"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509EFFF1-CA72-9C4A-8440-5C03AFCD9FFF}">
      <dgm:prSet custT="1"/>
      <dgm:spPr/>
      <dgm:t>
        <a:bodyPr/>
        <a:lstStyle/>
        <a:p>
          <a:pPr algn="just"/>
          <a:r>
            <a:rPr lang="en-IN" sz="1800" b="0" i="0" dirty="0">
              <a:latin typeface="Candara" panose="020E0502030303020204" pitchFamily="34" charset="0"/>
            </a:rPr>
            <a:t>‘</a:t>
          </a:r>
          <a:r>
            <a:rPr lang="en-IN" sz="1800" b="1" i="1" dirty="0">
              <a:latin typeface="Candara" panose="020E0502030303020204" pitchFamily="34" charset="0"/>
            </a:rPr>
            <a:t>Reason to believe</a:t>
          </a:r>
          <a:r>
            <a:rPr lang="en-IN" sz="1800" b="0" i="0" dirty="0">
              <a:latin typeface="Candara" panose="020E0502030303020204" pitchFamily="34" charset="0"/>
            </a:rPr>
            <a:t>’ means having knowledge of facts (although does not mean having direct knowledge), that would make any reasonable person, knowing the same facts, to reasonably conclude the same thing. As per the Indian Penal Code, 1860, </a:t>
          </a:r>
          <a:r>
            <a:rPr lang="en-IN" sz="1800" b="0" i="1" dirty="0">
              <a:latin typeface="Candara" panose="020E0502030303020204" pitchFamily="34" charset="0"/>
            </a:rPr>
            <a:t>“A person is said to have ‘reason to believe’ a thing, if he has sufficient cause to believe that thing but not otherwise.”</a:t>
          </a:r>
          <a:endParaRPr lang="en-IN" sz="1800" i="1" dirty="0">
            <a:latin typeface="Candara" panose="020E0502030303020204" pitchFamily="34" charset="0"/>
          </a:endParaRPr>
        </a:p>
      </dgm:t>
    </dgm:pt>
    <dgm:pt modelId="{3CE05DCE-AAB2-8A4E-97B0-D683E282D2D5}" type="parTrans" cxnId="{555966EB-2AED-824D-9140-11EF0A494CED}">
      <dgm:prSet/>
      <dgm:spPr/>
      <dgm:t>
        <a:bodyPr/>
        <a:lstStyle/>
        <a:p>
          <a:endParaRPr lang="en-US" sz="2000">
            <a:latin typeface="Candara" panose="020E0502030303020204" pitchFamily="34" charset="0"/>
          </a:endParaRPr>
        </a:p>
      </dgm:t>
    </dgm:pt>
    <dgm:pt modelId="{4E2F4C03-6BFE-BD45-9778-105ECCD2DE20}" type="sibTrans" cxnId="{555966EB-2AED-824D-9140-11EF0A494CED}">
      <dgm:prSet/>
      <dgm:spPr/>
      <dgm:t>
        <a:bodyPr/>
        <a:lstStyle/>
        <a:p>
          <a:endParaRPr lang="en-US" sz="2000">
            <a:latin typeface="Candara" panose="020E0502030303020204" pitchFamily="34" charset="0"/>
          </a:endParaRPr>
        </a:p>
      </dgm:t>
    </dgm:pt>
    <dgm:pt modelId="{B474FDBF-62C9-B840-93B1-B2BD23D58A93}">
      <dgm:prSet custT="1"/>
      <dgm:spPr/>
      <dgm:t>
        <a:bodyPr/>
        <a:lstStyle/>
        <a:p>
          <a:r>
            <a:rPr lang="en-IN" sz="1800" b="0" i="0" dirty="0">
              <a:latin typeface="Candara" panose="020E0502030303020204" pitchFamily="34" charset="0"/>
            </a:rPr>
            <a:t>Mere suspicion cannot be sufficient evidence to invoke section 67 of CGST Act 2017.</a:t>
          </a:r>
          <a:r>
            <a:rPr lang="en-IN" sz="1800" b="1" i="1" dirty="0">
              <a:latin typeface="Candara" panose="020E0502030303020204" pitchFamily="34" charset="0"/>
            </a:rPr>
            <a:t>Tvl Rising International Co. Vs. Commissioner of Central GST and Central Excise –WP (MD) No. 12152 of 2020</a:t>
          </a:r>
        </a:p>
      </dgm:t>
    </dgm:pt>
    <dgm:pt modelId="{A2A9818D-9F0B-6840-8E0A-8D9D60384456}" type="parTrans" cxnId="{8D6AE312-CCE0-4743-9C39-F155AA4CD506}">
      <dgm:prSet/>
      <dgm:spPr/>
      <dgm:t>
        <a:bodyPr/>
        <a:lstStyle/>
        <a:p>
          <a:endParaRPr lang="en-US" sz="2000">
            <a:latin typeface="Candara" panose="020E0502030303020204" pitchFamily="34" charset="0"/>
          </a:endParaRPr>
        </a:p>
      </dgm:t>
    </dgm:pt>
    <dgm:pt modelId="{99A59292-1507-4445-9A04-AD02038DFB8C}" type="sibTrans" cxnId="{8D6AE312-CCE0-4743-9C39-F155AA4CD506}">
      <dgm:prSet/>
      <dgm:spPr/>
      <dgm:t>
        <a:bodyPr/>
        <a:lstStyle/>
        <a:p>
          <a:endParaRPr lang="en-US" sz="2000">
            <a:latin typeface="Candara" panose="020E0502030303020204" pitchFamily="34" charset="0"/>
          </a:endParaRPr>
        </a:p>
      </dgm:t>
    </dgm:pt>
    <dgm:pt modelId="{7034A103-2102-9540-AE3E-226725C8012D}">
      <dgm:prSet custT="1"/>
      <dgm:spPr/>
      <dgm:t>
        <a:bodyPr/>
        <a:lstStyle/>
        <a:p>
          <a:r>
            <a:rPr lang="en-IN" sz="1800" dirty="0">
              <a:latin typeface="Candara" panose="020E0502030303020204" pitchFamily="34" charset="0"/>
            </a:rPr>
            <a:t>Search and seizure proceeding invalid in absence of reason to believe. </a:t>
          </a:r>
          <a:r>
            <a:rPr lang="en-IN" sz="1800" b="1" i="1" dirty="0">
              <a:latin typeface="Candara" panose="020E0502030303020204" pitchFamily="34" charset="0"/>
            </a:rPr>
            <a:t>Union of India &amp; </a:t>
          </a:r>
          <a:r>
            <a:rPr lang="en-IN" sz="1800" b="1" i="1" dirty="0" err="1">
              <a:latin typeface="Candara" panose="020E0502030303020204" pitchFamily="34" charset="0"/>
            </a:rPr>
            <a:t>Ors</a:t>
          </a:r>
          <a:r>
            <a:rPr lang="en-IN" sz="1800" b="1" i="1" dirty="0">
              <a:latin typeface="Candara" panose="020E0502030303020204" pitchFamily="34" charset="0"/>
            </a:rPr>
            <a:t>. Vs. </a:t>
          </a:r>
          <a:r>
            <a:rPr lang="en-IN" sz="1800" b="1" i="1" dirty="0" err="1">
              <a:latin typeface="Candara" panose="020E0502030303020204" pitchFamily="34" charset="0"/>
            </a:rPr>
            <a:t>Mangnum</a:t>
          </a:r>
          <a:r>
            <a:rPr lang="en-IN" sz="1800" b="1" i="1" dirty="0">
              <a:latin typeface="Candara" panose="020E0502030303020204" pitchFamily="34" charset="0"/>
            </a:rPr>
            <a:t> steel Ltd. –Civil Appeal Nos. 9597-9599 of 2011.</a:t>
          </a:r>
          <a:endParaRPr lang="en-IN" sz="1800" dirty="0">
            <a:latin typeface="Candara" panose="020E0502030303020204" pitchFamily="34" charset="0"/>
          </a:endParaRPr>
        </a:p>
      </dgm:t>
    </dgm:pt>
    <dgm:pt modelId="{04E0DCF4-DE1A-8346-AD23-E476F6DC3321}" type="parTrans" cxnId="{05627D2F-7CC3-F547-AEFB-5CA674BA04FC}">
      <dgm:prSet/>
      <dgm:spPr/>
      <dgm:t>
        <a:bodyPr/>
        <a:lstStyle/>
        <a:p>
          <a:endParaRPr lang="en-US" sz="2000">
            <a:latin typeface="Candara" panose="020E0502030303020204" pitchFamily="34" charset="0"/>
          </a:endParaRPr>
        </a:p>
      </dgm:t>
    </dgm:pt>
    <dgm:pt modelId="{15284ECD-2499-A348-BA03-1A370F7074C4}" type="sibTrans" cxnId="{05627D2F-7CC3-F547-AEFB-5CA674BA04FC}">
      <dgm:prSet/>
      <dgm:spPr/>
      <dgm:t>
        <a:bodyPr/>
        <a:lstStyle/>
        <a:p>
          <a:endParaRPr lang="en-US" sz="2000">
            <a:latin typeface="Candara" panose="020E0502030303020204" pitchFamily="34" charset="0"/>
          </a:endParaRPr>
        </a:p>
      </dgm:t>
    </dgm:pt>
    <dgm:pt modelId="{80B4F0BB-1A9F-3E49-8F24-C951777199A1}">
      <dgm:prSet custT="1"/>
      <dgm:spPr/>
      <dgm:t>
        <a:bodyPr/>
        <a:lstStyle/>
        <a:p>
          <a:r>
            <a:rPr lang="en-US" sz="1800" dirty="0">
              <a:latin typeface="Candara" panose="020E0502030303020204" pitchFamily="34" charset="0"/>
            </a:rPr>
            <a:t>ITC</a:t>
          </a:r>
          <a:r>
            <a:rPr lang="en-US" sz="1800" baseline="0" dirty="0">
              <a:latin typeface="Candara" panose="020E0502030303020204" pitchFamily="34" charset="0"/>
            </a:rPr>
            <a:t> can be blocked under Rule 86A where ‘Reason to believe’ that Fraudulent or Ineligible Credit is availed. </a:t>
          </a:r>
          <a:r>
            <a:rPr lang="en-US" sz="1800" b="1" i="1" baseline="0" dirty="0" err="1">
              <a:latin typeface="Candara" panose="020E0502030303020204" pitchFamily="34" charset="0"/>
            </a:rPr>
            <a:t>Rajnandini</a:t>
          </a:r>
          <a:r>
            <a:rPr lang="en-US" sz="1800" b="1" i="1" baseline="0" dirty="0">
              <a:latin typeface="Candara" panose="020E0502030303020204" pitchFamily="34" charset="0"/>
            </a:rPr>
            <a:t> Metal Ltd Vs. Union of India &amp; </a:t>
          </a:r>
          <a:r>
            <a:rPr lang="en-US" sz="1800" b="1" i="1" baseline="0" dirty="0" err="1">
              <a:latin typeface="Candara" panose="020E0502030303020204" pitchFamily="34" charset="0"/>
            </a:rPr>
            <a:t>ors</a:t>
          </a:r>
          <a:r>
            <a:rPr lang="en-US" sz="1800" b="1" i="1" baseline="0" dirty="0">
              <a:latin typeface="Candara" panose="020E0502030303020204" pitchFamily="34" charset="0"/>
            </a:rPr>
            <a:t>. CWP No. 26661 of 2021 (O &amp;M)(P&amp;H)</a:t>
          </a:r>
          <a:endParaRPr lang="en-IN" sz="1800" b="1" i="1" dirty="0">
            <a:latin typeface="Candara" panose="020E0502030303020204" pitchFamily="34" charset="0"/>
          </a:endParaRPr>
        </a:p>
      </dgm:t>
    </dgm:pt>
    <dgm:pt modelId="{47355CAE-6371-D743-B88E-6E7DB272769D}" type="parTrans" cxnId="{63F49308-4BE7-EF4A-AC52-094B0B1A0645}">
      <dgm:prSet/>
      <dgm:spPr/>
      <dgm:t>
        <a:bodyPr/>
        <a:lstStyle/>
        <a:p>
          <a:endParaRPr lang="en-US" sz="2000">
            <a:latin typeface="Candara" panose="020E0502030303020204" pitchFamily="34" charset="0"/>
          </a:endParaRPr>
        </a:p>
      </dgm:t>
    </dgm:pt>
    <dgm:pt modelId="{2F3A3A23-2CFE-AD4D-999F-1B0527B95668}" type="sibTrans" cxnId="{63F49308-4BE7-EF4A-AC52-094B0B1A0645}">
      <dgm:prSet/>
      <dgm:spPr/>
      <dgm:t>
        <a:bodyPr/>
        <a:lstStyle/>
        <a:p>
          <a:endParaRPr lang="en-US" sz="2000">
            <a:latin typeface="Candara" panose="020E0502030303020204" pitchFamily="34" charset="0"/>
          </a:endParaRPr>
        </a:p>
      </dgm:t>
    </dgm:pt>
    <dgm:pt modelId="{E1D987F3-2E66-D542-9602-E02890F7CD2A}">
      <dgm:prSet custT="1"/>
      <dgm:spPr/>
      <dgm:t>
        <a:bodyPr/>
        <a:lstStyle/>
        <a:p>
          <a:r>
            <a:rPr lang="en-IN" sz="1800" dirty="0">
              <a:latin typeface="Candara" panose="020E0502030303020204" pitchFamily="34" charset="0"/>
            </a:rPr>
            <a:t>GST officers have no power to seize cash during search operations. </a:t>
          </a:r>
          <a:r>
            <a:rPr lang="en-IN" sz="1800" b="1" i="1" dirty="0">
              <a:latin typeface="Candara" panose="020E0502030303020204" pitchFamily="34" charset="0"/>
            </a:rPr>
            <a:t>Arvind Goyal CA Vs. Union of India &amp; </a:t>
          </a:r>
          <a:r>
            <a:rPr lang="en-IN" sz="1800" b="1" i="1" dirty="0" err="1">
              <a:latin typeface="Candara" panose="020E0502030303020204" pitchFamily="34" charset="0"/>
            </a:rPr>
            <a:t>Ors</a:t>
          </a:r>
          <a:r>
            <a:rPr lang="en-IN" sz="1800" b="1" i="1" dirty="0">
              <a:latin typeface="Candara" panose="020E0502030303020204" pitchFamily="34" charset="0"/>
            </a:rPr>
            <a:t>. -2023-TIOL-124-HC-DEL-GST.</a:t>
          </a:r>
          <a:endParaRPr lang="en-IN" sz="1800" dirty="0">
            <a:latin typeface="Candara" panose="020E0502030303020204" pitchFamily="34" charset="0"/>
          </a:endParaRPr>
        </a:p>
      </dgm:t>
    </dgm:pt>
    <dgm:pt modelId="{797F8573-5834-CB45-862E-9DDA911D7EFF}" type="parTrans" cxnId="{681F30D2-72C7-664B-859E-24BA92AF7034}">
      <dgm:prSet/>
      <dgm:spPr/>
      <dgm:t>
        <a:bodyPr/>
        <a:lstStyle/>
        <a:p>
          <a:endParaRPr lang="en-US" sz="2000">
            <a:latin typeface="Candara" panose="020E0502030303020204" pitchFamily="34" charset="0"/>
          </a:endParaRPr>
        </a:p>
      </dgm:t>
    </dgm:pt>
    <dgm:pt modelId="{B7175618-F235-AD4C-BD49-C3AA14C314C7}" type="sibTrans" cxnId="{681F30D2-72C7-664B-859E-24BA92AF7034}">
      <dgm:prSet/>
      <dgm:spPr/>
      <dgm:t>
        <a:bodyPr/>
        <a:lstStyle/>
        <a:p>
          <a:endParaRPr lang="en-US" sz="2000">
            <a:latin typeface="Candara" panose="020E0502030303020204" pitchFamily="34" charset="0"/>
          </a:endParaRPr>
        </a:p>
      </dgm:t>
    </dgm:pt>
    <dgm:pt modelId="{A1F4CE64-044D-0544-AA85-8D0D5F7BE47D}">
      <dgm:prSet custT="1"/>
      <dgm:spPr/>
      <dgm:t>
        <a:bodyPr/>
        <a:lstStyle/>
        <a:p>
          <a:r>
            <a:rPr lang="en-US" sz="1800" dirty="0">
              <a:latin typeface="Candara" panose="020E0502030303020204" pitchFamily="34" charset="0"/>
            </a:rPr>
            <a:t>To invoke Section 67 of GST Act existence of ‘reason to believe’ is mandatory. </a:t>
          </a:r>
          <a:r>
            <a:rPr lang="en-US" sz="1800" b="1" i="1" u="none" dirty="0">
              <a:latin typeface="Candara" panose="020E0502030303020204" pitchFamily="34" charset="0"/>
            </a:rPr>
            <a:t>Sandip Kumar Singhal Vs Deputy Commissioner WPA 321 of 2023 (</a:t>
          </a:r>
          <a:r>
            <a:rPr lang="en-US" sz="1800" b="1" i="1" u="none" dirty="0" err="1">
              <a:latin typeface="Candara" panose="020E0502030303020204" pitchFamily="34" charset="0"/>
            </a:rPr>
            <a:t>Culcutta</a:t>
          </a:r>
          <a:r>
            <a:rPr lang="en-US" sz="1800" b="1" i="1" u="none" dirty="0">
              <a:latin typeface="Candara" panose="020E0502030303020204" pitchFamily="34" charset="0"/>
            </a:rPr>
            <a:t> High Court).</a:t>
          </a:r>
          <a:endParaRPr lang="en-US" sz="1800" b="1" i="1" dirty="0">
            <a:latin typeface="Candara" panose="020E0502030303020204" pitchFamily="34" charset="0"/>
          </a:endParaRPr>
        </a:p>
      </dgm:t>
    </dgm:pt>
    <dgm:pt modelId="{B0BE014D-B681-0F42-80AF-EE4F462E4440}" type="parTrans" cxnId="{AB1EE3DC-A968-684E-8D04-6E7542AB94D9}">
      <dgm:prSet/>
      <dgm:spPr/>
      <dgm:t>
        <a:bodyPr/>
        <a:lstStyle/>
        <a:p>
          <a:endParaRPr lang="en-US" sz="2000">
            <a:latin typeface="Candara" panose="020E0502030303020204" pitchFamily="34" charset="0"/>
          </a:endParaRPr>
        </a:p>
      </dgm:t>
    </dgm:pt>
    <dgm:pt modelId="{547B2E4E-C90F-CB42-8673-7B4A34CA1B96}" type="sibTrans" cxnId="{AB1EE3DC-A968-684E-8D04-6E7542AB94D9}">
      <dgm:prSet/>
      <dgm:spPr/>
      <dgm:t>
        <a:bodyPr/>
        <a:lstStyle/>
        <a:p>
          <a:endParaRPr lang="en-US" sz="2000">
            <a:latin typeface="Candara" panose="020E0502030303020204" pitchFamily="34" charset="0"/>
          </a:endParaRPr>
        </a:p>
      </dgm:t>
    </dgm:pt>
    <dgm:pt modelId="{2EBAE0F5-421F-154C-A69A-9A51161D178E}">
      <dgm:prSet custT="1"/>
      <dgm:spPr/>
      <dgm:t>
        <a:bodyPr/>
        <a:lstStyle/>
        <a:p>
          <a:pPr algn="just"/>
          <a:r>
            <a:rPr lang="en-IN" sz="1800" i="0" dirty="0">
              <a:latin typeface="Candara" panose="020E0502030303020204" pitchFamily="34" charset="0"/>
            </a:rPr>
            <a:t>The</a:t>
          </a:r>
          <a:r>
            <a:rPr lang="en-IN" sz="1800" i="0" baseline="0" dirty="0">
              <a:latin typeface="Candara" panose="020E0502030303020204" pitchFamily="34" charset="0"/>
            </a:rPr>
            <a:t> Hon’ble HC examines validity of ‘ Reasons to Believe’ in mining lease case. </a:t>
          </a:r>
          <a:r>
            <a:rPr lang="en-IN" sz="1800" b="1" i="1" baseline="0" dirty="0" err="1">
              <a:latin typeface="Candara" panose="020E0502030303020204" pitchFamily="34" charset="0"/>
            </a:rPr>
            <a:t>Marjit</a:t>
          </a:r>
          <a:r>
            <a:rPr lang="en-IN" sz="1800" b="1" i="1" baseline="0" dirty="0">
              <a:latin typeface="Candara" panose="020E0502030303020204" pitchFamily="34" charset="0"/>
            </a:rPr>
            <a:t> </a:t>
          </a:r>
          <a:r>
            <a:rPr lang="en-IN" sz="1800" b="1" i="1" baseline="0" dirty="0" err="1">
              <a:latin typeface="Candara" panose="020E0502030303020204" pitchFamily="34" charset="0"/>
            </a:rPr>
            <a:t>Basumatary</a:t>
          </a:r>
          <a:r>
            <a:rPr lang="en-IN" sz="1800" b="1" i="1" baseline="0" dirty="0">
              <a:latin typeface="Candara" panose="020E0502030303020204" pitchFamily="34" charset="0"/>
            </a:rPr>
            <a:t> vs Union of India -2023-TIOL-657-HC-GUW-GST</a:t>
          </a:r>
          <a:endParaRPr lang="en-IN" sz="1800" b="1" i="1" dirty="0">
            <a:latin typeface="Candara" panose="020E0502030303020204" pitchFamily="34" charset="0"/>
          </a:endParaRPr>
        </a:p>
      </dgm:t>
    </dgm:pt>
    <dgm:pt modelId="{86003CAB-DBAB-DC46-93EA-310958261BAA}" type="parTrans" cxnId="{7694601E-6A55-0347-9189-3BCB0A5D0349}">
      <dgm:prSet/>
      <dgm:spPr/>
      <dgm:t>
        <a:bodyPr/>
        <a:lstStyle/>
        <a:p>
          <a:endParaRPr lang="en-US"/>
        </a:p>
      </dgm:t>
    </dgm:pt>
    <dgm:pt modelId="{B5D7D5F4-2022-F747-96F4-24DBD85238F8}" type="sibTrans" cxnId="{7694601E-6A55-0347-9189-3BCB0A5D0349}">
      <dgm:prSet/>
      <dgm:spPr/>
      <dgm:t>
        <a:bodyPr/>
        <a:lstStyle/>
        <a:p>
          <a:endParaRPr lang="en-US"/>
        </a:p>
      </dgm:t>
    </dgm:pt>
    <dgm:pt modelId="{C600F7C8-B76E-AD40-8AE2-2E3DB44BFFB3}" type="pres">
      <dgm:prSet presAssocID="{F80FE14F-1629-E04C-A3C5-DF4B787BE744}" presName="vert0" presStyleCnt="0">
        <dgm:presLayoutVars>
          <dgm:dir/>
          <dgm:animOne val="branch"/>
          <dgm:animLvl val="lvl"/>
        </dgm:presLayoutVars>
      </dgm:prSet>
      <dgm:spPr/>
    </dgm:pt>
    <dgm:pt modelId="{B506A5FE-9C29-9F4A-9F18-E1CFDD3326C4}" type="pres">
      <dgm:prSet presAssocID="{509EFFF1-CA72-9C4A-8440-5C03AFCD9FFF}" presName="thickLine" presStyleLbl="alignNode1" presStyleIdx="0" presStyleCnt="7"/>
      <dgm:spPr/>
    </dgm:pt>
    <dgm:pt modelId="{01FE2C78-1211-514E-B0CF-31C06765CD5E}" type="pres">
      <dgm:prSet presAssocID="{509EFFF1-CA72-9C4A-8440-5C03AFCD9FFF}" presName="horz1" presStyleCnt="0"/>
      <dgm:spPr/>
    </dgm:pt>
    <dgm:pt modelId="{94FBE205-43B9-9D4B-9F11-426C9FF44B76}" type="pres">
      <dgm:prSet presAssocID="{509EFFF1-CA72-9C4A-8440-5C03AFCD9FFF}" presName="tx1" presStyleLbl="revTx" presStyleIdx="0" presStyleCnt="7" custScaleY="124933"/>
      <dgm:spPr/>
    </dgm:pt>
    <dgm:pt modelId="{53BFB2C5-A774-8044-A38D-E28AE5729F6A}" type="pres">
      <dgm:prSet presAssocID="{509EFFF1-CA72-9C4A-8440-5C03AFCD9FFF}" presName="vert1" presStyleCnt="0"/>
      <dgm:spPr/>
    </dgm:pt>
    <dgm:pt modelId="{419A90C5-95E0-4C43-83B7-E5ECB96292CB}" type="pres">
      <dgm:prSet presAssocID="{2EBAE0F5-421F-154C-A69A-9A51161D178E}" presName="thickLine" presStyleLbl="alignNode1" presStyleIdx="1" presStyleCnt="7"/>
      <dgm:spPr/>
    </dgm:pt>
    <dgm:pt modelId="{E8B9CB79-EBCE-B349-8FA7-98B86172454C}" type="pres">
      <dgm:prSet presAssocID="{2EBAE0F5-421F-154C-A69A-9A51161D178E}" presName="horz1" presStyleCnt="0"/>
      <dgm:spPr/>
    </dgm:pt>
    <dgm:pt modelId="{CCC1A366-8381-D84F-8BD3-18EC8037649F}" type="pres">
      <dgm:prSet presAssocID="{2EBAE0F5-421F-154C-A69A-9A51161D178E}" presName="tx1" presStyleLbl="revTx" presStyleIdx="1" presStyleCnt="7"/>
      <dgm:spPr/>
    </dgm:pt>
    <dgm:pt modelId="{198DA637-1D79-DF4A-A7B2-A07273A8FC9D}" type="pres">
      <dgm:prSet presAssocID="{2EBAE0F5-421F-154C-A69A-9A51161D178E}" presName="vert1" presStyleCnt="0"/>
      <dgm:spPr/>
    </dgm:pt>
    <dgm:pt modelId="{3948D03F-BE84-1640-BDCF-B945EE5151E5}" type="pres">
      <dgm:prSet presAssocID="{B474FDBF-62C9-B840-93B1-B2BD23D58A93}" presName="thickLine" presStyleLbl="alignNode1" presStyleIdx="2" presStyleCnt="7"/>
      <dgm:spPr/>
    </dgm:pt>
    <dgm:pt modelId="{1D149BB7-93DA-7C43-9943-478F9C307F5E}" type="pres">
      <dgm:prSet presAssocID="{B474FDBF-62C9-B840-93B1-B2BD23D58A93}" presName="horz1" presStyleCnt="0"/>
      <dgm:spPr/>
    </dgm:pt>
    <dgm:pt modelId="{2E61A09F-41E8-8B4C-938C-A8AAEDCC584A}" type="pres">
      <dgm:prSet presAssocID="{B474FDBF-62C9-B840-93B1-B2BD23D58A93}" presName="tx1" presStyleLbl="revTx" presStyleIdx="2" presStyleCnt="7" custScaleY="75229"/>
      <dgm:spPr/>
    </dgm:pt>
    <dgm:pt modelId="{9BACC52B-C63F-E34E-A31F-3D63AC61F810}" type="pres">
      <dgm:prSet presAssocID="{B474FDBF-62C9-B840-93B1-B2BD23D58A93}" presName="vert1" presStyleCnt="0"/>
      <dgm:spPr/>
    </dgm:pt>
    <dgm:pt modelId="{D985D1A2-5484-7840-AE33-4812551A49F8}" type="pres">
      <dgm:prSet presAssocID="{7034A103-2102-9540-AE3E-226725C8012D}" presName="thickLine" presStyleLbl="alignNode1" presStyleIdx="3" presStyleCnt="7"/>
      <dgm:spPr/>
    </dgm:pt>
    <dgm:pt modelId="{5D717BE0-0CE5-564A-A33E-659D26167A9D}" type="pres">
      <dgm:prSet presAssocID="{7034A103-2102-9540-AE3E-226725C8012D}" presName="horz1" presStyleCnt="0"/>
      <dgm:spPr/>
    </dgm:pt>
    <dgm:pt modelId="{B4B4A7D5-B44B-554D-BA18-45CEB78310A5}" type="pres">
      <dgm:prSet presAssocID="{7034A103-2102-9540-AE3E-226725C8012D}" presName="tx1" presStyleLbl="revTx" presStyleIdx="3" presStyleCnt="7"/>
      <dgm:spPr/>
    </dgm:pt>
    <dgm:pt modelId="{D9C6E8D8-FC9C-5742-9FC0-0962E5D4EE2B}" type="pres">
      <dgm:prSet presAssocID="{7034A103-2102-9540-AE3E-226725C8012D}" presName="vert1" presStyleCnt="0"/>
      <dgm:spPr/>
    </dgm:pt>
    <dgm:pt modelId="{80DFA53A-7EBE-CF4E-8DF7-025BDCDDFE9F}" type="pres">
      <dgm:prSet presAssocID="{80B4F0BB-1A9F-3E49-8F24-C951777199A1}" presName="thickLine" presStyleLbl="alignNode1" presStyleIdx="4" presStyleCnt="7"/>
      <dgm:spPr/>
    </dgm:pt>
    <dgm:pt modelId="{5D2981F6-58A8-4746-96F5-68B6B2FD60F1}" type="pres">
      <dgm:prSet presAssocID="{80B4F0BB-1A9F-3E49-8F24-C951777199A1}" presName="horz1" presStyleCnt="0"/>
      <dgm:spPr/>
    </dgm:pt>
    <dgm:pt modelId="{EF1E1572-71B8-1342-A685-4B4B5A93F241}" type="pres">
      <dgm:prSet presAssocID="{80B4F0BB-1A9F-3E49-8F24-C951777199A1}" presName="tx1" presStyleLbl="revTx" presStyleIdx="4" presStyleCnt="7"/>
      <dgm:spPr/>
    </dgm:pt>
    <dgm:pt modelId="{56164BDF-8F0D-3B48-9D91-2A662D8D9749}" type="pres">
      <dgm:prSet presAssocID="{80B4F0BB-1A9F-3E49-8F24-C951777199A1}" presName="vert1" presStyleCnt="0"/>
      <dgm:spPr/>
    </dgm:pt>
    <dgm:pt modelId="{8E05D41B-D698-9142-87CA-2BC7C8690B5B}" type="pres">
      <dgm:prSet presAssocID="{E1D987F3-2E66-D542-9602-E02890F7CD2A}" presName="thickLine" presStyleLbl="alignNode1" presStyleIdx="5" presStyleCnt="7"/>
      <dgm:spPr/>
    </dgm:pt>
    <dgm:pt modelId="{D5A49BD8-BDE3-6A42-BBCE-4943BD154F4D}" type="pres">
      <dgm:prSet presAssocID="{E1D987F3-2E66-D542-9602-E02890F7CD2A}" presName="horz1" presStyleCnt="0"/>
      <dgm:spPr/>
    </dgm:pt>
    <dgm:pt modelId="{0B6C57B3-01F9-C646-8341-2A3639B1222D}" type="pres">
      <dgm:prSet presAssocID="{E1D987F3-2E66-D542-9602-E02890F7CD2A}" presName="tx1" presStyleLbl="revTx" presStyleIdx="5" presStyleCnt="7" custScaleY="71446"/>
      <dgm:spPr/>
    </dgm:pt>
    <dgm:pt modelId="{288941A0-6EB5-3E4B-8B20-61DF108C5DA7}" type="pres">
      <dgm:prSet presAssocID="{E1D987F3-2E66-D542-9602-E02890F7CD2A}" presName="vert1" presStyleCnt="0"/>
      <dgm:spPr/>
    </dgm:pt>
    <dgm:pt modelId="{B41F906D-CD31-9149-8A89-C8B15F970F81}" type="pres">
      <dgm:prSet presAssocID="{A1F4CE64-044D-0544-AA85-8D0D5F7BE47D}" presName="thickLine" presStyleLbl="alignNode1" presStyleIdx="6" presStyleCnt="7"/>
      <dgm:spPr/>
    </dgm:pt>
    <dgm:pt modelId="{B6B0340E-8C23-4042-B99A-16726BFBE613}" type="pres">
      <dgm:prSet presAssocID="{A1F4CE64-044D-0544-AA85-8D0D5F7BE47D}" presName="horz1" presStyleCnt="0"/>
      <dgm:spPr/>
    </dgm:pt>
    <dgm:pt modelId="{A9731E06-D1B8-F14F-89A6-0429A3EDB616}" type="pres">
      <dgm:prSet presAssocID="{A1F4CE64-044D-0544-AA85-8D0D5F7BE47D}" presName="tx1" presStyleLbl="revTx" presStyleIdx="6" presStyleCnt="7"/>
      <dgm:spPr/>
    </dgm:pt>
    <dgm:pt modelId="{8B77BDA4-3017-8C4E-B55E-719BCC8ABD7E}" type="pres">
      <dgm:prSet presAssocID="{A1F4CE64-044D-0544-AA85-8D0D5F7BE47D}" presName="vert1" presStyleCnt="0"/>
      <dgm:spPr/>
    </dgm:pt>
  </dgm:ptLst>
  <dgm:cxnLst>
    <dgm:cxn modelId="{63F49308-4BE7-EF4A-AC52-094B0B1A0645}" srcId="{F80FE14F-1629-E04C-A3C5-DF4B787BE744}" destId="{80B4F0BB-1A9F-3E49-8F24-C951777199A1}" srcOrd="4" destOrd="0" parTransId="{47355CAE-6371-D743-B88E-6E7DB272769D}" sibTransId="{2F3A3A23-2CFE-AD4D-999F-1B0527B95668}"/>
    <dgm:cxn modelId="{8D6AE312-CCE0-4743-9C39-F155AA4CD506}" srcId="{F80FE14F-1629-E04C-A3C5-DF4B787BE744}" destId="{B474FDBF-62C9-B840-93B1-B2BD23D58A93}" srcOrd="2" destOrd="0" parTransId="{A2A9818D-9F0B-6840-8E0A-8D9D60384456}" sibTransId="{99A59292-1507-4445-9A04-AD02038DFB8C}"/>
    <dgm:cxn modelId="{7694601E-6A55-0347-9189-3BCB0A5D0349}" srcId="{F80FE14F-1629-E04C-A3C5-DF4B787BE744}" destId="{2EBAE0F5-421F-154C-A69A-9A51161D178E}" srcOrd="1" destOrd="0" parTransId="{86003CAB-DBAB-DC46-93EA-310958261BAA}" sibTransId="{B5D7D5F4-2022-F747-96F4-24DBD85238F8}"/>
    <dgm:cxn modelId="{30E2562B-62B8-46AB-96CA-07FA8D1FE76C}" type="presOf" srcId="{E1D987F3-2E66-D542-9602-E02890F7CD2A}" destId="{0B6C57B3-01F9-C646-8341-2A3639B1222D}" srcOrd="0" destOrd="0" presId="urn:microsoft.com/office/officeart/2008/layout/LinedList"/>
    <dgm:cxn modelId="{05627D2F-7CC3-F547-AEFB-5CA674BA04FC}" srcId="{F80FE14F-1629-E04C-A3C5-DF4B787BE744}" destId="{7034A103-2102-9540-AE3E-226725C8012D}" srcOrd="3" destOrd="0" parTransId="{04E0DCF4-DE1A-8346-AD23-E476F6DC3321}" sibTransId="{15284ECD-2499-A348-BA03-1A370F7074C4}"/>
    <dgm:cxn modelId="{0C7D9F5B-523A-4FE7-B9E7-F024B01B0CFA}" type="presOf" srcId="{A1F4CE64-044D-0544-AA85-8D0D5F7BE47D}" destId="{A9731E06-D1B8-F14F-89A6-0429A3EDB616}" srcOrd="0" destOrd="0" presId="urn:microsoft.com/office/officeart/2008/layout/LinedList"/>
    <dgm:cxn modelId="{3F6C5E54-BD00-4770-BB22-C2E872AF4ABC}" type="presOf" srcId="{7034A103-2102-9540-AE3E-226725C8012D}" destId="{B4B4A7D5-B44B-554D-BA18-45CEB78310A5}" srcOrd="0" destOrd="0" presId="urn:microsoft.com/office/officeart/2008/layout/LinedList"/>
    <dgm:cxn modelId="{5CAFE659-32A5-AA48-AB98-D6BD42A79711}" type="presOf" srcId="{2EBAE0F5-421F-154C-A69A-9A51161D178E}" destId="{CCC1A366-8381-D84F-8BD3-18EC8037649F}" srcOrd="0" destOrd="0" presId="urn:microsoft.com/office/officeart/2008/layout/LinedList"/>
    <dgm:cxn modelId="{7B1D138C-8407-4981-BBE3-DE3089401413}" type="presOf" srcId="{509EFFF1-CA72-9C4A-8440-5C03AFCD9FFF}" destId="{94FBE205-43B9-9D4B-9F11-426C9FF44B76}" srcOrd="0" destOrd="0" presId="urn:microsoft.com/office/officeart/2008/layout/LinedList"/>
    <dgm:cxn modelId="{D0AB67B4-9759-44DA-BC4D-FDF82A82F690}" type="presOf" srcId="{B474FDBF-62C9-B840-93B1-B2BD23D58A93}" destId="{2E61A09F-41E8-8B4C-938C-A8AAEDCC584A}" srcOrd="0" destOrd="0" presId="urn:microsoft.com/office/officeart/2008/layout/LinedList"/>
    <dgm:cxn modelId="{681F30D2-72C7-664B-859E-24BA92AF7034}" srcId="{F80FE14F-1629-E04C-A3C5-DF4B787BE744}" destId="{E1D987F3-2E66-D542-9602-E02890F7CD2A}" srcOrd="5" destOrd="0" parTransId="{797F8573-5834-CB45-862E-9DDA911D7EFF}" sibTransId="{B7175618-F235-AD4C-BD49-C3AA14C314C7}"/>
    <dgm:cxn modelId="{0980F4DB-824A-432A-A0AE-A06BF7F23F12}" type="presOf" srcId="{80B4F0BB-1A9F-3E49-8F24-C951777199A1}" destId="{EF1E1572-71B8-1342-A685-4B4B5A93F241}" srcOrd="0" destOrd="0" presId="urn:microsoft.com/office/officeart/2008/layout/LinedList"/>
    <dgm:cxn modelId="{AB1EE3DC-A968-684E-8D04-6E7542AB94D9}" srcId="{F80FE14F-1629-E04C-A3C5-DF4B787BE744}" destId="{A1F4CE64-044D-0544-AA85-8D0D5F7BE47D}" srcOrd="6" destOrd="0" parTransId="{B0BE014D-B681-0F42-80AF-EE4F462E4440}" sibTransId="{547B2E4E-C90F-CB42-8673-7B4A34CA1B96}"/>
    <dgm:cxn modelId="{555966EB-2AED-824D-9140-11EF0A494CED}" srcId="{F80FE14F-1629-E04C-A3C5-DF4B787BE744}" destId="{509EFFF1-CA72-9C4A-8440-5C03AFCD9FFF}" srcOrd="0" destOrd="0" parTransId="{3CE05DCE-AAB2-8A4E-97B0-D683E282D2D5}" sibTransId="{4E2F4C03-6BFE-BD45-9778-105ECCD2DE20}"/>
    <dgm:cxn modelId="{0BF5FCEC-9EA6-4915-938A-1D865ADCD6A1}" type="presOf" srcId="{F80FE14F-1629-E04C-A3C5-DF4B787BE744}" destId="{C600F7C8-B76E-AD40-8AE2-2E3DB44BFFB3}" srcOrd="0" destOrd="0" presId="urn:microsoft.com/office/officeart/2008/layout/LinedList"/>
    <dgm:cxn modelId="{A30F107A-DF0F-4834-8B1A-81CA9EDAB45B}" type="presParOf" srcId="{C600F7C8-B76E-AD40-8AE2-2E3DB44BFFB3}" destId="{B506A5FE-9C29-9F4A-9F18-E1CFDD3326C4}" srcOrd="0" destOrd="0" presId="urn:microsoft.com/office/officeart/2008/layout/LinedList"/>
    <dgm:cxn modelId="{CCB1D811-BD22-4933-BD9F-B100720BD0EA}" type="presParOf" srcId="{C600F7C8-B76E-AD40-8AE2-2E3DB44BFFB3}" destId="{01FE2C78-1211-514E-B0CF-31C06765CD5E}" srcOrd="1" destOrd="0" presId="urn:microsoft.com/office/officeart/2008/layout/LinedList"/>
    <dgm:cxn modelId="{24E7A45D-0193-465C-A2C1-EB8C91B6B9D2}" type="presParOf" srcId="{01FE2C78-1211-514E-B0CF-31C06765CD5E}" destId="{94FBE205-43B9-9D4B-9F11-426C9FF44B76}" srcOrd="0" destOrd="0" presId="urn:microsoft.com/office/officeart/2008/layout/LinedList"/>
    <dgm:cxn modelId="{0EA9745C-F44D-4C22-A31B-7D5028449489}" type="presParOf" srcId="{01FE2C78-1211-514E-B0CF-31C06765CD5E}" destId="{53BFB2C5-A774-8044-A38D-E28AE5729F6A}" srcOrd="1" destOrd="0" presId="urn:microsoft.com/office/officeart/2008/layout/LinedList"/>
    <dgm:cxn modelId="{977CC773-B7A9-E84A-8ACF-A630F8A738F6}" type="presParOf" srcId="{C600F7C8-B76E-AD40-8AE2-2E3DB44BFFB3}" destId="{419A90C5-95E0-4C43-83B7-E5ECB96292CB}" srcOrd="2" destOrd="0" presId="urn:microsoft.com/office/officeart/2008/layout/LinedList"/>
    <dgm:cxn modelId="{55B7FF6E-5484-944F-A9CC-31AEB464BA34}" type="presParOf" srcId="{C600F7C8-B76E-AD40-8AE2-2E3DB44BFFB3}" destId="{E8B9CB79-EBCE-B349-8FA7-98B86172454C}" srcOrd="3" destOrd="0" presId="urn:microsoft.com/office/officeart/2008/layout/LinedList"/>
    <dgm:cxn modelId="{B3F90CD8-31DF-8847-8D8E-A403D831C96A}" type="presParOf" srcId="{E8B9CB79-EBCE-B349-8FA7-98B86172454C}" destId="{CCC1A366-8381-D84F-8BD3-18EC8037649F}" srcOrd="0" destOrd="0" presId="urn:microsoft.com/office/officeart/2008/layout/LinedList"/>
    <dgm:cxn modelId="{D9254343-8676-0B44-9EF7-CD9BC6772FA1}" type="presParOf" srcId="{E8B9CB79-EBCE-B349-8FA7-98B86172454C}" destId="{198DA637-1D79-DF4A-A7B2-A07273A8FC9D}" srcOrd="1" destOrd="0" presId="urn:microsoft.com/office/officeart/2008/layout/LinedList"/>
    <dgm:cxn modelId="{2A658CC3-2772-4814-AF50-3E9DD4A626C9}" type="presParOf" srcId="{C600F7C8-B76E-AD40-8AE2-2E3DB44BFFB3}" destId="{3948D03F-BE84-1640-BDCF-B945EE5151E5}" srcOrd="4" destOrd="0" presId="urn:microsoft.com/office/officeart/2008/layout/LinedList"/>
    <dgm:cxn modelId="{E35B5E79-21E7-4AC2-A72E-2A137CD42AA6}" type="presParOf" srcId="{C600F7C8-B76E-AD40-8AE2-2E3DB44BFFB3}" destId="{1D149BB7-93DA-7C43-9943-478F9C307F5E}" srcOrd="5" destOrd="0" presId="urn:microsoft.com/office/officeart/2008/layout/LinedList"/>
    <dgm:cxn modelId="{35BE6F0A-0C05-4DB7-9982-D834AD971F4A}" type="presParOf" srcId="{1D149BB7-93DA-7C43-9943-478F9C307F5E}" destId="{2E61A09F-41E8-8B4C-938C-A8AAEDCC584A}" srcOrd="0" destOrd="0" presId="urn:microsoft.com/office/officeart/2008/layout/LinedList"/>
    <dgm:cxn modelId="{260ED132-1E72-4965-99A5-23281D8B6FDE}" type="presParOf" srcId="{1D149BB7-93DA-7C43-9943-478F9C307F5E}" destId="{9BACC52B-C63F-E34E-A31F-3D63AC61F810}" srcOrd="1" destOrd="0" presId="urn:microsoft.com/office/officeart/2008/layout/LinedList"/>
    <dgm:cxn modelId="{2B993744-17FE-4034-A51A-40CF03C1ACF2}" type="presParOf" srcId="{C600F7C8-B76E-AD40-8AE2-2E3DB44BFFB3}" destId="{D985D1A2-5484-7840-AE33-4812551A49F8}" srcOrd="6" destOrd="0" presId="urn:microsoft.com/office/officeart/2008/layout/LinedList"/>
    <dgm:cxn modelId="{F0C2CD54-398D-462D-8DE6-85CF5D768350}" type="presParOf" srcId="{C600F7C8-B76E-AD40-8AE2-2E3DB44BFFB3}" destId="{5D717BE0-0CE5-564A-A33E-659D26167A9D}" srcOrd="7" destOrd="0" presId="urn:microsoft.com/office/officeart/2008/layout/LinedList"/>
    <dgm:cxn modelId="{3D5AA378-DE6F-46DC-83D5-4F855CA7FEF7}" type="presParOf" srcId="{5D717BE0-0CE5-564A-A33E-659D26167A9D}" destId="{B4B4A7D5-B44B-554D-BA18-45CEB78310A5}" srcOrd="0" destOrd="0" presId="urn:microsoft.com/office/officeart/2008/layout/LinedList"/>
    <dgm:cxn modelId="{2A37295F-B1F5-4A98-8454-E716E53A643B}" type="presParOf" srcId="{5D717BE0-0CE5-564A-A33E-659D26167A9D}" destId="{D9C6E8D8-FC9C-5742-9FC0-0962E5D4EE2B}" srcOrd="1" destOrd="0" presId="urn:microsoft.com/office/officeart/2008/layout/LinedList"/>
    <dgm:cxn modelId="{F216A58D-5975-4E2B-B6DA-5C06BCC3ADA5}" type="presParOf" srcId="{C600F7C8-B76E-AD40-8AE2-2E3DB44BFFB3}" destId="{80DFA53A-7EBE-CF4E-8DF7-025BDCDDFE9F}" srcOrd="8" destOrd="0" presId="urn:microsoft.com/office/officeart/2008/layout/LinedList"/>
    <dgm:cxn modelId="{E93A50C1-2CB0-4B0A-9470-E979B1150567}" type="presParOf" srcId="{C600F7C8-B76E-AD40-8AE2-2E3DB44BFFB3}" destId="{5D2981F6-58A8-4746-96F5-68B6B2FD60F1}" srcOrd="9" destOrd="0" presId="urn:microsoft.com/office/officeart/2008/layout/LinedList"/>
    <dgm:cxn modelId="{D4C6F148-0E9C-4AA9-AACD-0CA3247BE7DA}" type="presParOf" srcId="{5D2981F6-58A8-4746-96F5-68B6B2FD60F1}" destId="{EF1E1572-71B8-1342-A685-4B4B5A93F241}" srcOrd="0" destOrd="0" presId="urn:microsoft.com/office/officeart/2008/layout/LinedList"/>
    <dgm:cxn modelId="{0B1C076C-86E3-4C19-AB69-DDFEB77DC227}" type="presParOf" srcId="{5D2981F6-58A8-4746-96F5-68B6B2FD60F1}" destId="{56164BDF-8F0D-3B48-9D91-2A662D8D9749}" srcOrd="1" destOrd="0" presId="urn:microsoft.com/office/officeart/2008/layout/LinedList"/>
    <dgm:cxn modelId="{4EA576BB-63BA-486A-B9F9-EF9B320BD327}" type="presParOf" srcId="{C600F7C8-B76E-AD40-8AE2-2E3DB44BFFB3}" destId="{8E05D41B-D698-9142-87CA-2BC7C8690B5B}" srcOrd="10" destOrd="0" presId="urn:microsoft.com/office/officeart/2008/layout/LinedList"/>
    <dgm:cxn modelId="{A7C91557-ECDE-4E81-84B7-5F70F3F91C38}" type="presParOf" srcId="{C600F7C8-B76E-AD40-8AE2-2E3DB44BFFB3}" destId="{D5A49BD8-BDE3-6A42-BBCE-4943BD154F4D}" srcOrd="11" destOrd="0" presId="urn:microsoft.com/office/officeart/2008/layout/LinedList"/>
    <dgm:cxn modelId="{5F9975EB-F761-4DCD-8C8E-0684112B59B2}" type="presParOf" srcId="{D5A49BD8-BDE3-6A42-BBCE-4943BD154F4D}" destId="{0B6C57B3-01F9-C646-8341-2A3639B1222D}" srcOrd="0" destOrd="0" presId="urn:microsoft.com/office/officeart/2008/layout/LinedList"/>
    <dgm:cxn modelId="{B3E08A96-1D16-4033-A957-C048EB48668B}" type="presParOf" srcId="{D5A49BD8-BDE3-6A42-BBCE-4943BD154F4D}" destId="{288941A0-6EB5-3E4B-8B20-61DF108C5DA7}" srcOrd="1" destOrd="0" presId="urn:microsoft.com/office/officeart/2008/layout/LinedList"/>
    <dgm:cxn modelId="{483F54E2-8FFD-4643-9A2B-10EE68AA3A89}" type="presParOf" srcId="{C600F7C8-B76E-AD40-8AE2-2E3DB44BFFB3}" destId="{B41F906D-CD31-9149-8A89-C8B15F970F81}" srcOrd="12" destOrd="0" presId="urn:microsoft.com/office/officeart/2008/layout/LinedList"/>
    <dgm:cxn modelId="{71AF61CF-B7A5-438E-A515-4AC1034CA7C5}" type="presParOf" srcId="{C600F7C8-B76E-AD40-8AE2-2E3DB44BFFB3}" destId="{B6B0340E-8C23-4042-B99A-16726BFBE613}" srcOrd="13" destOrd="0" presId="urn:microsoft.com/office/officeart/2008/layout/LinedList"/>
    <dgm:cxn modelId="{18A12286-F0FE-490B-A161-A5071F30642F}" type="presParOf" srcId="{B6B0340E-8C23-4042-B99A-16726BFBE613}" destId="{A9731E06-D1B8-F14F-89A6-0429A3EDB616}" srcOrd="0" destOrd="0" presId="urn:microsoft.com/office/officeart/2008/layout/LinedList"/>
    <dgm:cxn modelId="{E86477C2-087E-48B0-9A8E-839D604313BD}" type="presParOf" srcId="{B6B0340E-8C23-4042-B99A-16726BFBE613}" destId="{8B77BDA4-3017-8C4E-B55E-719BCC8ABD7E}"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3D0A209-BF34-A040-A6A6-736368B4E9A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9FB47059-68DE-6240-9074-7EDD83A27BA3}">
      <dgm:prSet custT="1">
        <dgm:style>
          <a:lnRef idx="2">
            <a:schemeClr val="accent1"/>
          </a:lnRef>
          <a:fillRef idx="1">
            <a:schemeClr val="lt1"/>
          </a:fillRef>
          <a:effectRef idx="0">
            <a:schemeClr val="accent1"/>
          </a:effectRef>
          <a:fontRef idx="minor">
            <a:schemeClr val="dk1"/>
          </a:fontRef>
        </dgm:style>
      </dgm:prSet>
      <dgm:spPr/>
      <dgm:t>
        <a:bodyPr/>
        <a:lstStyle/>
        <a:p>
          <a:r>
            <a:rPr lang="en-IN" sz="1400" dirty="0">
              <a:latin typeface="Candara" panose="020E0502030303020204" pitchFamily="34" charset="0"/>
            </a:rPr>
            <a:t>Delegation by officer under Section 69(1) is ought to be specific. </a:t>
          </a:r>
          <a:r>
            <a:rPr lang="en-IN" sz="1400" b="1" i="1" dirty="0">
              <a:latin typeface="Candara" panose="020E0502030303020204" pitchFamily="34" charset="0"/>
            </a:rPr>
            <a:t>Deep Suresh </a:t>
          </a:r>
          <a:r>
            <a:rPr lang="en-IN" sz="1400" b="1" i="1" dirty="0" err="1">
              <a:latin typeface="Candara" panose="020E0502030303020204" pitchFamily="34" charset="0"/>
            </a:rPr>
            <a:t>Gadhech</a:t>
          </a:r>
          <a:r>
            <a:rPr lang="en-IN" sz="1400" b="1" i="1" dirty="0">
              <a:latin typeface="Candara" panose="020E0502030303020204" pitchFamily="34" charset="0"/>
            </a:rPr>
            <a:t> Vs. State of Gujarat – 2020 (43) GSTL 641(</a:t>
          </a:r>
          <a:r>
            <a:rPr lang="en-IN" sz="1400" b="1" i="1" dirty="0" err="1">
              <a:latin typeface="Candara" panose="020E0502030303020204" pitchFamily="34" charset="0"/>
            </a:rPr>
            <a:t>Guj</a:t>
          </a:r>
          <a:r>
            <a:rPr lang="en-IN" sz="1400" b="1" i="1" dirty="0">
              <a:latin typeface="Candara" panose="020E0502030303020204" pitchFamily="34" charset="0"/>
            </a:rPr>
            <a:t>.)</a:t>
          </a:r>
          <a:endParaRPr lang="en-IN" sz="1400" dirty="0">
            <a:latin typeface="Candara" panose="020E0502030303020204" pitchFamily="34" charset="0"/>
          </a:endParaRPr>
        </a:p>
      </dgm:t>
    </dgm:pt>
    <dgm:pt modelId="{272B45E2-2824-F04B-864C-4461652E1528}" type="parTrans" cxnId="{6B2E3F63-29CE-9C4C-B188-406D8122C1A3}">
      <dgm:prSet/>
      <dgm:spPr/>
      <dgm:t>
        <a:bodyPr/>
        <a:lstStyle/>
        <a:p>
          <a:endParaRPr lang="en-US" sz="1400">
            <a:latin typeface="Candara" panose="020E0502030303020204" pitchFamily="34" charset="0"/>
          </a:endParaRPr>
        </a:p>
      </dgm:t>
    </dgm:pt>
    <dgm:pt modelId="{F65F8829-9105-8B44-90C8-3DA69C42518B}" type="sibTrans" cxnId="{6B2E3F63-29CE-9C4C-B188-406D8122C1A3}">
      <dgm:prSet/>
      <dgm:spPr/>
      <dgm:t>
        <a:bodyPr/>
        <a:lstStyle/>
        <a:p>
          <a:endParaRPr lang="en-US" sz="1400">
            <a:latin typeface="Candara" panose="020E0502030303020204" pitchFamily="34" charset="0"/>
          </a:endParaRPr>
        </a:p>
      </dgm:t>
    </dgm:pt>
    <dgm:pt modelId="{BCA68096-9297-BC45-AC97-99F91F485F89}">
      <dgm:prSet custT="1">
        <dgm:style>
          <a:lnRef idx="2">
            <a:schemeClr val="accent1"/>
          </a:lnRef>
          <a:fillRef idx="1">
            <a:schemeClr val="lt1"/>
          </a:fillRef>
          <a:effectRef idx="0">
            <a:schemeClr val="accent1"/>
          </a:effectRef>
          <a:fontRef idx="minor">
            <a:schemeClr val="dk1"/>
          </a:fontRef>
        </dgm:style>
      </dgm:prSet>
      <dgm:spPr/>
      <dgm:t>
        <a:bodyPr/>
        <a:lstStyle/>
        <a:p>
          <a:pPr algn="just"/>
          <a:r>
            <a:rPr lang="en-IN" sz="1400" dirty="0">
              <a:latin typeface="Candara" panose="020E0502030303020204" pitchFamily="34" charset="0"/>
            </a:rPr>
            <a:t>Power of arrest should not be exercised at the whims and caprices of any officer, it should be exercised in exceptional circumstances during investigation. </a:t>
          </a:r>
          <a:r>
            <a:rPr lang="en-IN" sz="1400" b="1" i="1" dirty="0">
              <a:latin typeface="Candara" panose="020E0502030303020204" pitchFamily="34" charset="0"/>
            </a:rPr>
            <a:t>Akhil Krishan </a:t>
          </a:r>
          <a:r>
            <a:rPr lang="en-IN" sz="1400" b="1" i="1" dirty="0" err="1">
              <a:latin typeface="Candara" panose="020E0502030303020204" pitchFamily="34" charset="0"/>
            </a:rPr>
            <a:t>Maggu</a:t>
          </a:r>
          <a:r>
            <a:rPr lang="en-IN" sz="1400" b="1" i="1" dirty="0">
              <a:latin typeface="Candara" panose="020E0502030303020204" pitchFamily="34" charset="0"/>
            </a:rPr>
            <a:t> And </a:t>
          </a:r>
          <a:r>
            <a:rPr lang="en-IN" sz="1400" b="1" i="1" dirty="0" err="1">
              <a:latin typeface="Candara" panose="020E0502030303020204" pitchFamily="34" charset="0"/>
            </a:rPr>
            <a:t>Anr</a:t>
          </a:r>
          <a:r>
            <a:rPr lang="en-IN" sz="1400" b="1" i="1" dirty="0">
              <a:latin typeface="Candara" panose="020E0502030303020204" pitchFamily="34" charset="0"/>
            </a:rPr>
            <a:t> Vs Deputy Director Directorate General Of GST Intelligence And Ors-2019-TIOL-2615-HC-P&amp;H-GST</a:t>
          </a:r>
          <a:endParaRPr lang="en-IN" sz="1400" dirty="0">
            <a:latin typeface="Candara" panose="020E0502030303020204" pitchFamily="34" charset="0"/>
          </a:endParaRPr>
        </a:p>
      </dgm:t>
    </dgm:pt>
    <dgm:pt modelId="{48638E1C-CC1F-C145-BD99-7C76CF4D3E50}" type="parTrans" cxnId="{37A12CBC-DBCD-3C45-9B77-57CD867A52E4}">
      <dgm:prSet/>
      <dgm:spPr/>
      <dgm:t>
        <a:bodyPr/>
        <a:lstStyle/>
        <a:p>
          <a:endParaRPr lang="en-US" sz="1400">
            <a:latin typeface="Candara" panose="020E0502030303020204" pitchFamily="34" charset="0"/>
          </a:endParaRPr>
        </a:p>
      </dgm:t>
    </dgm:pt>
    <dgm:pt modelId="{8DDEFD6A-61CF-014D-AFA2-D741C4708B27}" type="sibTrans" cxnId="{37A12CBC-DBCD-3C45-9B77-57CD867A52E4}">
      <dgm:prSet/>
      <dgm:spPr/>
      <dgm:t>
        <a:bodyPr/>
        <a:lstStyle/>
        <a:p>
          <a:endParaRPr lang="en-US" sz="1400">
            <a:latin typeface="Candara" panose="020E0502030303020204" pitchFamily="34" charset="0"/>
          </a:endParaRPr>
        </a:p>
      </dgm:t>
    </dgm:pt>
    <dgm:pt modelId="{885FFA82-183F-0244-819A-94341840B1B9}">
      <dgm:prSet custT="1">
        <dgm:style>
          <a:lnRef idx="2">
            <a:schemeClr val="accent1"/>
          </a:lnRef>
          <a:fillRef idx="1">
            <a:schemeClr val="lt1"/>
          </a:fillRef>
          <a:effectRef idx="0">
            <a:schemeClr val="accent1"/>
          </a:effectRef>
          <a:fontRef idx="minor">
            <a:schemeClr val="dk1"/>
          </a:fontRef>
        </dgm:style>
      </dgm:prSet>
      <dgm:spPr/>
      <dgm:t>
        <a:bodyPr/>
        <a:lstStyle/>
        <a:p>
          <a:r>
            <a:rPr lang="en-US" sz="1400" dirty="0">
              <a:latin typeface="Candara" panose="020E0502030303020204" pitchFamily="34" charset="0"/>
            </a:rPr>
            <a:t>The requirement under Section 69 (1) is reasons to believe that not only a person has committed any offence as specified but also as to why such person needs to be arrested. </a:t>
          </a:r>
          <a:r>
            <a:rPr lang="en-US" sz="1400" b="1" i="1" dirty="0" err="1">
              <a:latin typeface="Candara" panose="020E0502030303020204" pitchFamily="34" charset="0"/>
            </a:rPr>
            <a:t>Daulat</a:t>
          </a:r>
          <a:r>
            <a:rPr lang="en-US" sz="1400" b="1" i="1" dirty="0">
              <a:latin typeface="Candara" panose="020E0502030303020204" pitchFamily="34" charset="0"/>
            </a:rPr>
            <a:t> </a:t>
          </a:r>
          <a:r>
            <a:rPr lang="en-US" sz="1400" b="1" i="1" dirty="0" err="1">
              <a:latin typeface="Candara" panose="020E0502030303020204" pitchFamily="34" charset="0"/>
            </a:rPr>
            <a:t>Samirmal</a:t>
          </a:r>
          <a:r>
            <a:rPr lang="en-US" sz="1400" b="1" i="1" dirty="0">
              <a:latin typeface="Candara" panose="020E0502030303020204" pitchFamily="34" charset="0"/>
            </a:rPr>
            <a:t> Mehta Vs </a:t>
          </a:r>
          <a:r>
            <a:rPr lang="en-US" sz="1400" b="1" i="1" dirty="0" err="1">
              <a:latin typeface="Candara" panose="020E0502030303020204" pitchFamily="34" charset="0"/>
            </a:rPr>
            <a:t>UoI</a:t>
          </a:r>
          <a:r>
            <a:rPr lang="en-US" sz="1400" b="1" i="1" dirty="0">
              <a:latin typeface="Candara" panose="020E0502030303020204" pitchFamily="34" charset="0"/>
            </a:rPr>
            <a:t>-</a:t>
          </a:r>
          <a:r>
            <a:rPr lang="en-IN" sz="1400" b="1" i="1" dirty="0">
              <a:latin typeface="Candara" panose="020E0502030303020204" pitchFamily="34" charset="0"/>
            </a:rPr>
            <a:t>2021-TIOL-390-HC-MUM-GST</a:t>
          </a:r>
          <a:endParaRPr lang="en-IN" sz="1400" dirty="0">
            <a:latin typeface="Candara" panose="020E0502030303020204" pitchFamily="34" charset="0"/>
          </a:endParaRPr>
        </a:p>
      </dgm:t>
    </dgm:pt>
    <dgm:pt modelId="{A7C4C61E-1D43-9146-94A0-0215A48541E4}" type="parTrans" cxnId="{0B58F51C-85E6-A449-B07F-6D6A057F08F8}">
      <dgm:prSet/>
      <dgm:spPr/>
      <dgm:t>
        <a:bodyPr/>
        <a:lstStyle/>
        <a:p>
          <a:endParaRPr lang="en-US" sz="1400">
            <a:latin typeface="Candara" panose="020E0502030303020204" pitchFamily="34" charset="0"/>
          </a:endParaRPr>
        </a:p>
      </dgm:t>
    </dgm:pt>
    <dgm:pt modelId="{CD61E51F-BC4C-1D44-8369-5CD85D0C7951}" type="sibTrans" cxnId="{0B58F51C-85E6-A449-B07F-6D6A057F08F8}">
      <dgm:prSet/>
      <dgm:spPr/>
      <dgm:t>
        <a:bodyPr/>
        <a:lstStyle/>
        <a:p>
          <a:endParaRPr lang="en-US" sz="1400">
            <a:latin typeface="Candara" panose="020E0502030303020204" pitchFamily="34" charset="0"/>
          </a:endParaRPr>
        </a:p>
      </dgm:t>
    </dgm:pt>
    <dgm:pt modelId="{4DEEFFCF-5775-E741-8ABE-5AEE8C9AD4E7}">
      <dgm:prSet custT="1">
        <dgm:style>
          <a:lnRef idx="2">
            <a:schemeClr val="accent1"/>
          </a:lnRef>
          <a:fillRef idx="1">
            <a:schemeClr val="lt1"/>
          </a:fillRef>
          <a:effectRef idx="0">
            <a:schemeClr val="accent1"/>
          </a:effectRef>
          <a:fontRef idx="minor">
            <a:schemeClr val="dk1"/>
          </a:fontRef>
        </dgm:style>
      </dgm:prSet>
      <dgm:spPr/>
      <dgm:t>
        <a:bodyPr/>
        <a:lstStyle/>
        <a:p>
          <a:pPr algn="just"/>
          <a:r>
            <a:rPr lang="en-US" sz="1400" dirty="0">
              <a:latin typeface="Candara" panose="020E0502030303020204" pitchFamily="34" charset="0"/>
            </a:rPr>
            <a:t>Person summoned u/s 69 of CGST Act,2017 cannot invoke section 438 of Code of Criminal Procedure. </a:t>
          </a:r>
          <a:r>
            <a:rPr lang="en-US" sz="1400" b="1" i="1" dirty="0">
              <a:latin typeface="Candara" panose="020E0502030303020204" pitchFamily="34" charset="0"/>
            </a:rPr>
            <a:t>State of Gujarat Etc. V/s. </a:t>
          </a:r>
          <a:r>
            <a:rPr lang="en-US" sz="1400" b="1" i="1" dirty="0" err="1">
              <a:latin typeface="Candara" panose="020E0502030303020204" pitchFamily="34" charset="0"/>
            </a:rPr>
            <a:t>Choodamani</a:t>
          </a:r>
          <a:r>
            <a:rPr lang="en-US" sz="1400" b="1" i="1" dirty="0">
              <a:latin typeface="Candara" panose="020E0502030303020204" pitchFamily="34" charset="0"/>
            </a:rPr>
            <a:t> </a:t>
          </a:r>
          <a:r>
            <a:rPr lang="en-US" sz="1400" b="1" i="1" dirty="0" err="1">
              <a:latin typeface="Candara" panose="020E0502030303020204" pitchFamily="34" charset="0"/>
            </a:rPr>
            <a:t>Parmeshwaran</a:t>
          </a:r>
          <a:r>
            <a:rPr lang="en-US" sz="1400" b="1" i="1" dirty="0">
              <a:latin typeface="Candara" panose="020E0502030303020204" pitchFamily="34" charset="0"/>
            </a:rPr>
            <a:t> Iyer &amp; </a:t>
          </a:r>
          <a:r>
            <a:rPr lang="en-US" sz="1400" b="1" i="1" dirty="0" err="1">
              <a:latin typeface="Candara" panose="020E0502030303020204" pitchFamily="34" charset="0"/>
            </a:rPr>
            <a:t>Anr</a:t>
          </a:r>
          <a:r>
            <a:rPr lang="en-US" sz="1400" b="1" i="1" dirty="0">
              <a:latin typeface="Candara" panose="020E0502030303020204" pitchFamily="34" charset="0"/>
            </a:rPr>
            <a:t>. Etc.(Supreme Court) SLP (Cri). No. 4212-4213 of 2019.</a:t>
          </a:r>
        </a:p>
      </dgm:t>
    </dgm:pt>
    <dgm:pt modelId="{20E5DEDB-D24E-C646-AB41-35728E477C23}" type="parTrans" cxnId="{C7A1E121-1D27-7F49-AB6E-A0A7107E0CA9}">
      <dgm:prSet/>
      <dgm:spPr/>
      <dgm:t>
        <a:bodyPr/>
        <a:lstStyle/>
        <a:p>
          <a:endParaRPr lang="en-US" sz="1400"/>
        </a:p>
      </dgm:t>
    </dgm:pt>
    <dgm:pt modelId="{E77D2EC7-4BEA-9747-AA9B-48823DAFB69A}" type="sibTrans" cxnId="{C7A1E121-1D27-7F49-AB6E-A0A7107E0CA9}">
      <dgm:prSet/>
      <dgm:spPr/>
      <dgm:t>
        <a:bodyPr/>
        <a:lstStyle/>
        <a:p>
          <a:endParaRPr lang="en-US" sz="1400"/>
        </a:p>
      </dgm:t>
    </dgm:pt>
    <dgm:pt modelId="{4F919FB1-292A-D643-83EC-C6595712DCA8}">
      <dgm:prSet custT="1">
        <dgm:style>
          <a:lnRef idx="0">
            <a:scrgbClr r="0" g="0" b="0"/>
          </a:lnRef>
          <a:fillRef idx="0">
            <a:scrgbClr r="0" g="0" b="0"/>
          </a:fillRef>
          <a:effectRef idx="0">
            <a:scrgbClr r="0" g="0" b="0"/>
          </a:effectRef>
          <a:fontRef idx="minor">
            <a:schemeClr val="accent1"/>
          </a:fontRef>
        </dgm:style>
      </dgm:prSet>
      <dgm:spPr>
        <a:noFill/>
        <a:ln>
          <a:noFill/>
        </a:ln>
      </dgm:spPr>
      <dgm:t>
        <a:bodyPr/>
        <a:lstStyle/>
        <a:p>
          <a:pPr algn="just"/>
          <a:endParaRPr lang="en-US" sz="1400" i="0" dirty="0">
            <a:latin typeface="Candara" panose="020E0502030303020204" pitchFamily="34" charset="0"/>
          </a:endParaRPr>
        </a:p>
      </dgm:t>
    </dgm:pt>
    <dgm:pt modelId="{0336F0B6-755A-AC42-B8F7-929EF774120B}" type="parTrans" cxnId="{FC6D5E2B-C7E4-7141-B7B4-925FF14786D8}">
      <dgm:prSet/>
      <dgm:spPr/>
      <dgm:t>
        <a:bodyPr/>
        <a:lstStyle/>
        <a:p>
          <a:endParaRPr lang="en-US" sz="1400"/>
        </a:p>
      </dgm:t>
    </dgm:pt>
    <dgm:pt modelId="{CC181305-41D7-1640-B982-8CB2EF67B15B}" type="sibTrans" cxnId="{FC6D5E2B-C7E4-7141-B7B4-925FF14786D8}">
      <dgm:prSet/>
      <dgm:spPr/>
      <dgm:t>
        <a:bodyPr/>
        <a:lstStyle/>
        <a:p>
          <a:endParaRPr lang="en-US" sz="1400"/>
        </a:p>
      </dgm:t>
    </dgm:pt>
    <dgm:pt modelId="{E71E3944-B000-194F-A412-B97902367A0E}">
      <dgm:prSet custT="1">
        <dgm:style>
          <a:lnRef idx="2">
            <a:schemeClr val="accent1"/>
          </a:lnRef>
          <a:fillRef idx="1">
            <a:schemeClr val="lt1"/>
          </a:fillRef>
          <a:effectRef idx="0">
            <a:schemeClr val="accent1"/>
          </a:effectRef>
          <a:fontRef idx="minor">
            <a:schemeClr val="dk1"/>
          </a:fontRef>
        </dgm:style>
      </dgm:prSet>
      <dgm:spPr/>
      <dgm:t>
        <a:bodyPr/>
        <a:lstStyle/>
        <a:p>
          <a:pPr algn="just"/>
          <a:r>
            <a:rPr lang="en-US" sz="1400" b="0" i="0" u="none" dirty="0">
              <a:latin typeface="Candara" panose="020E0502030303020204" pitchFamily="34" charset="0"/>
            </a:rPr>
            <a:t>Appellants was arrested for the offences punishable under Section 69, 132(1)(a) of the Central Goods and Services Act, 2017</a:t>
          </a:r>
          <a:r>
            <a:rPr lang="en-US" sz="1400" b="0" i="1" u="none" dirty="0">
              <a:latin typeface="Candara" panose="020E0502030303020204" pitchFamily="34" charset="0"/>
            </a:rPr>
            <a:t>.</a:t>
          </a:r>
          <a:r>
            <a:rPr lang="en-US" sz="1400" b="1" i="1" u="none" dirty="0">
              <a:latin typeface="Candara" panose="020E0502030303020204" pitchFamily="34" charset="0"/>
            </a:rPr>
            <a:t> Makhijani</a:t>
          </a:r>
          <a:r>
            <a:rPr lang="en-US" sz="1400" b="1" i="1" u="none" baseline="0" dirty="0">
              <a:latin typeface="Candara" panose="020E0502030303020204" pitchFamily="34" charset="0"/>
            </a:rPr>
            <a:t> </a:t>
          </a:r>
          <a:r>
            <a:rPr lang="en-US" sz="1400" b="1" i="1" u="none" baseline="0" dirty="0" err="1">
              <a:latin typeface="Candara" panose="020E0502030303020204" pitchFamily="34" charset="0"/>
            </a:rPr>
            <a:t>Pushpak</a:t>
          </a:r>
          <a:r>
            <a:rPr lang="en-US" sz="1400" b="1" i="1" u="none" baseline="0" dirty="0">
              <a:latin typeface="Candara" panose="020E0502030303020204" pitchFamily="34" charset="0"/>
            </a:rPr>
            <a:t> Harish Vs. The State of Gujarat [2023-TIOL-39-SC—GST]-</a:t>
          </a:r>
          <a:endParaRPr lang="en-IN" sz="1400" b="1" i="1" u="none" dirty="0">
            <a:latin typeface="Candara" panose="020E0502030303020204" pitchFamily="34" charset="0"/>
          </a:endParaRPr>
        </a:p>
      </dgm:t>
    </dgm:pt>
    <dgm:pt modelId="{B3A66D75-32BD-0D4B-A110-796803E4F277}" type="parTrans" cxnId="{4003E36B-60A2-7047-B989-4CE6865AC859}">
      <dgm:prSet/>
      <dgm:spPr/>
      <dgm:t>
        <a:bodyPr/>
        <a:lstStyle/>
        <a:p>
          <a:endParaRPr lang="en-US" sz="1400"/>
        </a:p>
      </dgm:t>
    </dgm:pt>
    <dgm:pt modelId="{71F11411-0F57-FB42-9171-3706190E42D9}" type="sibTrans" cxnId="{4003E36B-60A2-7047-B989-4CE6865AC859}">
      <dgm:prSet/>
      <dgm:spPr/>
      <dgm:t>
        <a:bodyPr/>
        <a:lstStyle/>
        <a:p>
          <a:endParaRPr lang="en-US" sz="1400"/>
        </a:p>
      </dgm:t>
    </dgm:pt>
    <dgm:pt modelId="{72D998EB-A6C7-F442-A135-2B26EED5B251}">
      <dgm:prSet custT="1">
        <dgm:style>
          <a:lnRef idx="2">
            <a:schemeClr val="accent1"/>
          </a:lnRef>
          <a:fillRef idx="1">
            <a:schemeClr val="lt1"/>
          </a:fillRef>
          <a:effectRef idx="0">
            <a:schemeClr val="accent1"/>
          </a:effectRef>
          <a:fontRef idx="minor">
            <a:schemeClr val="dk1"/>
          </a:fontRef>
        </dgm:style>
      </dgm:prSet>
      <dgm:spPr/>
      <dgm:t>
        <a:bodyPr/>
        <a:lstStyle/>
        <a:p>
          <a:r>
            <a:rPr lang="en-GB" sz="1400" dirty="0">
              <a:latin typeface="Candara" panose="020E0502030303020204" pitchFamily="34" charset="0"/>
            </a:rPr>
            <a:t>Bail once granted cannot be cancelled on a request from the side of the investigating agency. </a:t>
          </a:r>
          <a:r>
            <a:rPr lang="en-IN" sz="1400" b="1" i="1" dirty="0">
              <a:latin typeface="Candara" panose="020E0502030303020204" pitchFamily="34" charset="0"/>
            </a:rPr>
            <a:t>Central Goods and Service Tax Delhi East Vs Sh. Naval Kumar &amp; </a:t>
          </a:r>
          <a:r>
            <a:rPr lang="en-IN" sz="1400" b="1" i="1" dirty="0" err="1">
              <a:latin typeface="Candara" panose="020E0502030303020204" pitchFamily="34" charset="0"/>
            </a:rPr>
            <a:t>Ors</a:t>
          </a:r>
          <a:r>
            <a:rPr lang="en-IN" sz="1400" b="1" i="1" dirty="0">
              <a:latin typeface="Candara" panose="020E0502030303020204" pitchFamily="34" charset="0"/>
            </a:rPr>
            <a:t>. [2021-TIOL-1317-HC-DEL-GST]</a:t>
          </a:r>
          <a:endParaRPr lang="en-US" sz="1400" dirty="0"/>
        </a:p>
      </dgm:t>
    </dgm:pt>
    <dgm:pt modelId="{1D4DF9E7-BDF3-314C-BA43-36F7108DB499}" type="parTrans" cxnId="{6D750D5F-237C-E641-B979-D309220E22DC}">
      <dgm:prSet/>
      <dgm:spPr/>
      <dgm:t>
        <a:bodyPr/>
        <a:lstStyle/>
        <a:p>
          <a:endParaRPr lang="en-US" sz="1400"/>
        </a:p>
      </dgm:t>
    </dgm:pt>
    <dgm:pt modelId="{1B14CA6D-1405-4841-B166-0678CEE2A9D6}" type="sibTrans" cxnId="{6D750D5F-237C-E641-B979-D309220E22DC}">
      <dgm:prSet/>
      <dgm:spPr/>
      <dgm:t>
        <a:bodyPr/>
        <a:lstStyle/>
        <a:p>
          <a:endParaRPr lang="en-US" sz="1400"/>
        </a:p>
      </dgm:t>
    </dgm:pt>
    <dgm:pt modelId="{31C7175A-3BC6-4E6B-AF43-5E0B2BF706B8}">
      <dgm:prSet custT="1">
        <dgm:style>
          <a:lnRef idx="2">
            <a:schemeClr val="accent1"/>
          </a:lnRef>
          <a:fillRef idx="1">
            <a:schemeClr val="lt1"/>
          </a:fillRef>
          <a:effectRef idx="0">
            <a:schemeClr val="accent1"/>
          </a:effectRef>
          <a:fontRef idx="minor">
            <a:schemeClr val="dk1"/>
          </a:fontRef>
        </dgm:style>
      </dgm:prSet>
      <dgm:spPr/>
      <dgm:t>
        <a:bodyPr/>
        <a:lstStyle/>
        <a:p>
          <a:pPr algn="just"/>
          <a:r>
            <a:rPr lang="en-US" sz="1400" dirty="0">
              <a:latin typeface="Candara" panose="020E0502030303020204" pitchFamily="34" charset="0"/>
            </a:rPr>
            <a:t>Illegal Arrest without notice for recovery of GST: HC Grants bail to accused</a:t>
          </a:r>
          <a:r>
            <a:rPr lang="en-US" sz="1400" b="1" i="1" dirty="0">
              <a:latin typeface="Candara" panose="020E0502030303020204" pitchFamily="34" charset="0"/>
            </a:rPr>
            <a:t>. Ravinder Nath Sharma Vs. Union of India. Criminal Misc. (Allahabad HC)Bail Application No. 26376 of 2023. </a:t>
          </a:r>
        </a:p>
      </dgm:t>
    </dgm:pt>
    <dgm:pt modelId="{6235EFE7-CCBF-45EB-BEB6-EF47DF1BB4B5}" type="parTrans" cxnId="{25ADB5B2-062D-474E-B473-F9E1523ACFB1}">
      <dgm:prSet/>
      <dgm:spPr/>
      <dgm:t>
        <a:bodyPr/>
        <a:lstStyle/>
        <a:p>
          <a:endParaRPr lang="en-IN"/>
        </a:p>
      </dgm:t>
    </dgm:pt>
    <dgm:pt modelId="{7A520E25-2CD4-4874-A0D4-A7480646633D}" type="sibTrans" cxnId="{25ADB5B2-062D-474E-B473-F9E1523ACFB1}">
      <dgm:prSet/>
      <dgm:spPr/>
      <dgm:t>
        <a:bodyPr/>
        <a:lstStyle/>
        <a:p>
          <a:endParaRPr lang="en-IN"/>
        </a:p>
      </dgm:t>
    </dgm:pt>
    <dgm:pt modelId="{9E96A0E0-A34C-E24B-B201-1876D0AA3768}" type="pres">
      <dgm:prSet presAssocID="{03D0A209-BF34-A040-A6A6-736368B4E9AB}" presName="linear" presStyleCnt="0">
        <dgm:presLayoutVars>
          <dgm:animLvl val="lvl"/>
          <dgm:resizeHandles val="exact"/>
        </dgm:presLayoutVars>
      </dgm:prSet>
      <dgm:spPr/>
    </dgm:pt>
    <dgm:pt modelId="{B2A46EC9-A7BB-344F-BE04-8EE59D93D198}" type="pres">
      <dgm:prSet presAssocID="{4DEEFFCF-5775-E741-8ABE-5AEE8C9AD4E7}" presName="parentText" presStyleLbl="node1" presStyleIdx="0" presStyleCnt="7" custScaleY="87736" custLinFactY="31803" custLinFactNeighborX="-186" custLinFactNeighborY="100000">
        <dgm:presLayoutVars>
          <dgm:chMax val="0"/>
          <dgm:bulletEnabled val="1"/>
        </dgm:presLayoutVars>
      </dgm:prSet>
      <dgm:spPr/>
    </dgm:pt>
    <dgm:pt modelId="{64CD6E9C-6CD4-5F47-954A-B8ED33F161DD}" type="pres">
      <dgm:prSet presAssocID="{4DEEFFCF-5775-E741-8ABE-5AEE8C9AD4E7}" presName="childText" presStyleLbl="revTx" presStyleIdx="0" presStyleCnt="1">
        <dgm:presLayoutVars>
          <dgm:bulletEnabled val="1"/>
        </dgm:presLayoutVars>
      </dgm:prSet>
      <dgm:spPr/>
    </dgm:pt>
    <dgm:pt modelId="{4D1DC9FB-8613-034F-BD49-BB1034B7C9E8}" type="pres">
      <dgm:prSet presAssocID="{E71E3944-B000-194F-A412-B97902367A0E}" presName="parentText" presStyleLbl="node1" presStyleIdx="1" presStyleCnt="7" custScaleY="86208" custLinFactY="42551" custLinFactNeighborX="914" custLinFactNeighborY="100000">
        <dgm:presLayoutVars>
          <dgm:chMax val="0"/>
          <dgm:bulletEnabled val="1"/>
        </dgm:presLayoutVars>
      </dgm:prSet>
      <dgm:spPr/>
    </dgm:pt>
    <dgm:pt modelId="{19C61E42-4B9D-3B41-81A5-5CA71520420C}" type="pres">
      <dgm:prSet presAssocID="{71F11411-0F57-FB42-9171-3706190E42D9}" presName="spacer" presStyleCnt="0"/>
      <dgm:spPr/>
    </dgm:pt>
    <dgm:pt modelId="{5A3B51A6-5B99-9641-8AF1-E01D57C93C59}" type="pres">
      <dgm:prSet presAssocID="{72D998EB-A6C7-F442-A135-2B26EED5B251}" presName="parentText" presStyleLbl="node1" presStyleIdx="2" presStyleCnt="7" custScaleY="86246" custLinFactY="52473" custLinFactNeighborX="-186" custLinFactNeighborY="100000">
        <dgm:presLayoutVars>
          <dgm:chMax val="0"/>
          <dgm:bulletEnabled val="1"/>
        </dgm:presLayoutVars>
      </dgm:prSet>
      <dgm:spPr/>
    </dgm:pt>
    <dgm:pt modelId="{157523F4-C1E9-5F4C-B735-34B6E39E9F18}" type="pres">
      <dgm:prSet presAssocID="{1B14CA6D-1405-4841-B166-0678CEE2A9D6}" presName="spacer" presStyleCnt="0"/>
      <dgm:spPr/>
    </dgm:pt>
    <dgm:pt modelId="{F099889D-206F-2640-B4B5-CDE9F44B5BFF}" type="pres">
      <dgm:prSet presAssocID="{9FB47059-68DE-6240-9074-7EDD83A27BA3}" presName="parentText" presStyleLbl="node1" presStyleIdx="3" presStyleCnt="7" custScaleY="71909" custLinFactY="55226" custLinFactNeighborX="-186" custLinFactNeighborY="100000">
        <dgm:presLayoutVars>
          <dgm:chMax val="0"/>
          <dgm:bulletEnabled val="1"/>
        </dgm:presLayoutVars>
      </dgm:prSet>
      <dgm:spPr/>
    </dgm:pt>
    <dgm:pt modelId="{818D04B4-C271-A148-887E-C7C2CCCC3205}" type="pres">
      <dgm:prSet presAssocID="{F65F8829-9105-8B44-90C8-3DA69C42518B}" presName="spacer" presStyleCnt="0"/>
      <dgm:spPr/>
    </dgm:pt>
    <dgm:pt modelId="{3BE295F4-9EA2-744B-B86C-AA77751A59D3}" type="pres">
      <dgm:prSet presAssocID="{BCA68096-9297-BC45-AC97-99F91F485F89}" presName="parentText" presStyleLbl="node1" presStyleIdx="4" presStyleCnt="7" custScaleY="76690" custLinFactY="52111" custLinFactNeighborX="-186" custLinFactNeighborY="100000">
        <dgm:presLayoutVars>
          <dgm:chMax val="0"/>
          <dgm:bulletEnabled val="1"/>
        </dgm:presLayoutVars>
      </dgm:prSet>
      <dgm:spPr/>
    </dgm:pt>
    <dgm:pt modelId="{FF47B542-F8D9-A743-81B4-BFAFD4EE3816}" type="pres">
      <dgm:prSet presAssocID="{8DDEFD6A-61CF-014D-AFA2-D741C4708B27}" presName="spacer" presStyleCnt="0"/>
      <dgm:spPr/>
    </dgm:pt>
    <dgm:pt modelId="{A582AB6B-7A10-6942-BE8F-51B14A844D38}" type="pres">
      <dgm:prSet presAssocID="{885FFA82-183F-0244-819A-94341840B1B9}" presName="parentText" presStyleLbl="node1" presStyleIdx="5" presStyleCnt="7" custScaleY="75045" custLinFactY="41155" custLinFactNeighborX="-186" custLinFactNeighborY="100000">
        <dgm:presLayoutVars>
          <dgm:chMax val="0"/>
          <dgm:bulletEnabled val="1"/>
        </dgm:presLayoutVars>
      </dgm:prSet>
      <dgm:spPr/>
    </dgm:pt>
    <dgm:pt modelId="{EAA89A5E-20DD-404F-9B2A-87C6605ED3D6}" type="pres">
      <dgm:prSet presAssocID="{CD61E51F-BC4C-1D44-8369-5CD85D0C7951}" presName="spacer" presStyleCnt="0"/>
      <dgm:spPr/>
    </dgm:pt>
    <dgm:pt modelId="{A5FCF14E-CD35-468A-84CF-B38DE51B82E4}" type="pres">
      <dgm:prSet presAssocID="{31C7175A-3BC6-4E6B-AF43-5E0B2BF706B8}" presName="parentText" presStyleLbl="node1" presStyleIdx="6" presStyleCnt="7" custScaleY="91665" custLinFactY="-548608" custLinFactNeighborX="-186" custLinFactNeighborY="-600000">
        <dgm:presLayoutVars>
          <dgm:chMax val="0"/>
          <dgm:bulletEnabled val="1"/>
        </dgm:presLayoutVars>
      </dgm:prSet>
      <dgm:spPr/>
    </dgm:pt>
  </dgm:ptLst>
  <dgm:cxnLst>
    <dgm:cxn modelId="{BCD52208-9796-3042-A765-9972E3F603B8}" type="presOf" srcId="{4DEEFFCF-5775-E741-8ABE-5AEE8C9AD4E7}" destId="{B2A46EC9-A7BB-344F-BE04-8EE59D93D198}" srcOrd="0" destOrd="0" presId="urn:microsoft.com/office/officeart/2005/8/layout/vList2"/>
    <dgm:cxn modelId="{AB6E890D-83CD-904E-91E3-F1654AF4894D}" type="presOf" srcId="{03D0A209-BF34-A040-A6A6-736368B4E9AB}" destId="{9E96A0E0-A34C-E24B-B201-1876D0AA3768}" srcOrd="0" destOrd="0" presId="urn:microsoft.com/office/officeart/2005/8/layout/vList2"/>
    <dgm:cxn modelId="{0B58F51C-85E6-A449-B07F-6D6A057F08F8}" srcId="{03D0A209-BF34-A040-A6A6-736368B4E9AB}" destId="{885FFA82-183F-0244-819A-94341840B1B9}" srcOrd="5" destOrd="0" parTransId="{A7C4C61E-1D43-9146-94A0-0215A48541E4}" sibTransId="{CD61E51F-BC4C-1D44-8369-5CD85D0C7951}"/>
    <dgm:cxn modelId="{15EF011F-D679-8B45-8790-7DCC8EE67686}" type="presOf" srcId="{72D998EB-A6C7-F442-A135-2B26EED5B251}" destId="{5A3B51A6-5B99-9641-8AF1-E01D57C93C59}" srcOrd="0" destOrd="0" presId="urn:microsoft.com/office/officeart/2005/8/layout/vList2"/>
    <dgm:cxn modelId="{C7A1E121-1D27-7F49-AB6E-A0A7107E0CA9}" srcId="{03D0A209-BF34-A040-A6A6-736368B4E9AB}" destId="{4DEEFFCF-5775-E741-8ABE-5AEE8C9AD4E7}" srcOrd="0" destOrd="0" parTransId="{20E5DEDB-D24E-C646-AB41-35728E477C23}" sibTransId="{E77D2EC7-4BEA-9747-AA9B-48823DAFB69A}"/>
    <dgm:cxn modelId="{FC6D5E2B-C7E4-7141-B7B4-925FF14786D8}" srcId="{4DEEFFCF-5775-E741-8ABE-5AEE8C9AD4E7}" destId="{4F919FB1-292A-D643-83EC-C6595712DCA8}" srcOrd="0" destOrd="0" parTransId="{0336F0B6-755A-AC42-B8F7-929EF774120B}" sibTransId="{CC181305-41D7-1640-B982-8CB2EF67B15B}"/>
    <dgm:cxn modelId="{3D432836-18DD-3B41-8ED7-96242EC220FA}" type="presOf" srcId="{885FFA82-183F-0244-819A-94341840B1B9}" destId="{A582AB6B-7A10-6942-BE8F-51B14A844D38}" srcOrd="0" destOrd="0" presId="urn:microsoft.com/office/officeart/2005/8/layout/vList2"/>
    <dgm:cxn modelId="{CCE2993E-77FF-7C49-BB93-9A7346C4E12A}" type="presOf" srcId="{E71E3944-B000-194F-A412-B97902367A0E}" destId="{4D1DC9FB-8613-034F-BD49-BB1034B7C9E8}" srcOrd="0" destOrd="0" presId="urn:microsoft.com/office/officeart/2005/8/layout/vList2"/>
    <dgm:cxn modelId="{6D750D5F-237C-E641-B979-D309220E22DC}" srcId="{03D0A209-BF34-A040-A6A6-736368B4E9AB}" destId="{72D998EB-A6C7-F442-A135-2B26EED5B251}" srcOrd="2" destOrd="0" parTransId="{1D4DF9E7-BDF3-314C-BA43-36F7108DB499}" sibTransId="{1B14CA6D-1405-4841-B166-0678CEE2A9D6}"/>
    <dgm:cxn modelId="{6B2E3F63-29CE-9C4C-B188-406D8122C1A3}" srcId="{03D0A209-BF34-A040-A6A6-736368B4E9AB}" destId="{9FB47059-68DE-6240-9074-7EDD83A27BA3}" srcOrd="3" destOrd="0" parTransId="{272B45E2-2824-F04B-864C-4461652E1528}" sibTransId="{F65F8829-9105-8B44-90C8-3DA69C42518B}"/>
    <dgm:cxn modelId="{3283C26A-8335-874D-B110-27F903284072}" type="presOf" srcId="{4F919FB1-292A-D643-83EC-C6595712DCA8}" destId="{64CD6E9C-6CD4-5F47-954A-B8ED33F161DD}" srcOrd="0" destOrd="0" presId="urn:microsoft.com/office/officeart/2005/8/layout/vList2"/>
    <dgm:cxn modelId="{4003E36B-60A2-7047-B989-4CE6865AC859}" srcId="{03D0A209-BF34-A040-A6A6-736368B4E9AB}" destId="{E71E3944-B000-194F-A412-B97902367A0E}" srcOrd="1" destOrd="0" parTransId="{B3A66D75-32BD-0D4B-A110-796803E4F277}" sibTransId="{71F11411-0F57-FB42-9171-3706190E42D9}"/>
    <dgm:cxn modelId="{25ADB5B2-062D-474E-B473-F9E1523ACFB1}" srcId="{03D0A209-BF34-A040-A6A6-736368B4E9AB}" destId="{31C7175A-3BC6-4E6B-AF43-5E0B2BF706B8}" srcOrd="6" destOrd="0" parTransId="{6235EFE7-CCBF-45EB-BEB6-EF47DF1BB4B5}" sibTransId="{7A520E25-2CD4-4874-A0D4-A7480646633D}"/>
    <dgm:cxn modelId="{37A12CBC-DBCD-3C45-9B77-57CD867A52E4}" srcId="{03D0A209-BF34-A040-A6A6-736368B4E9AB}" destId="{BCA68096-9297-BC45-AC97-99F91F485F89}" srcOrd="4" destOrd="0" parTransId="{48638E1C-CC1F-C145-BD99-7C76CF4D3E50}" sibTransId="{8DDEFD6A-61CF-014D-AFA2-D741C4708B27}"/>
    <dgm:cxn modelId="{95196FC8-A103-694E-BC7E-7FB6A3764F61}" type="presOf" srcId="{9FB47059-68DE-6240-9074-7EDD83A27BA3}" destId="{F099889D-206F-2640-B4B5-CDE9F44B5BFF}" srcOrd="0" destOrd="0" presId="urn:microsoft.com/office/officeart/2005/8/layout/vList2"/>
    <dgm:cxn modelId="{E5BEDAE9-7DFF-450F-BDAA-5F4251293EBB}" type="presOf" srcId="{31C7175A-3BC6-4E6B-AF43-5E0B2BF706B8}" destId="{A5FCF14E-CD35-468A-84CF-B38DE51B82E4}" srcOrd="0" destOrd="0" presId="urn:microsoft.com/office/officeart/2005/8/layout/vList2"/>
    <dgm:cxn modelId="{3638C8F4-1578-904C-83C4-A7CD96DDD04C}" type="presOf" srcId="{BCA68096-9297-BC45-AC97-99F91F485F89}" destId="{3BE295F4-9EA2-744B-B86C-AA77751A59D3}" srcOrd="0" destOrd="0" presId="urn:microsoft.com/office/officeart/2005/8/layout/vList2"/>
    <dgm:cxn modelId="{95935028-2AD8-5447-85E6-D9ECCE6FD7AE}" type="presParOf" srcId="{9E96A0E0-A34C-E24B-B201-1876D0AA3768}" destId="{B2A46EC9-A7BB-344F-BE04-8EE59D93D198}" srcOrd="0" destOrd="0" presId="urn:microsoft.com/office/officeart/2005/8/layout/vList2"/>
    <dgm:cxn modelId="{9BBC82E6-77DB-AE4A-8C69-BB1D97BC8A9E}" type="presParOf" srcId="{9E96A0E0-A34C-E24B-B201-1876D0AA3768}" destId="{64CD6E9C-6CD4-5F47-954A-B8ED33F161DD}" srcOrd="1" destOrd="0" presId="urn:microsoft.com/office/officeart/2005/8/layout/vList2"/>
    <dgm:cxn modelId="{B9C52C8A-8433-D74A-B813-F409FB34FB41}" type="presParOf" srcId="{9E96A0E0-A34C-E24B-B201-1876D0AA3768}" destId="{4D1DC9FB-8613-034F-BD49-BB1034B7C9E8}" srcOrd="2" destOrd="0" presId="urn:microsoft.com/office/officeart/2005/8/layout/vList2"/>
    <dgm:cxn modelId="{0B373D75-DAFC-0C42-9444-76751652074E}" type="presParOf" srcId="{9E96A0E0-A34C-E24B-B201-1876D0AA3768}" destId="{19C61E42-4B9D-3B41-81A5-5CA71520420C}" srcOrd="3" destOrd="0" presId="urn:microsoft.com/office/officeart/2005/8/layout/vList2"/>
    <dgm:cxn modelId="{6ABF2C52-4A30-9D41-B67F-E0E1638AE3BD}" type="presParOf" srcId="{9E96A0E0-A34C-E24B-B201-1876D0AA3768}" destId="{5A3B51A6-5B99-9641-8AF1-E01D57C93C59}" srcOrd="4" destOrd="0" presId="urn:microsoft.com/office/officeart/2005/8/layout/vList2"/>
    <dgm:cxn modelId="{7A7793F8-B1A0-9E4B-961E-0E071A4ADD05}" type="presParOf" srcId="{9E96A0E0-A34C-E24B-B201-1876D0AA3768}" destId="{157523F4-C1E9-5F4C-B735-34B6E39E9F18}" srcOrd="5" destOrd="0" presId="urn:microsoft.com/office/officeart/2005/8/layout/vList2"/>
    <dgm:cxn modelId="{29A45DFB-67D6-0E43-9C70-1E8C139D0424}" type="presParOf" srcId="{9E96A0E0-A34C-E24B-B201-1876D0AA3768}" destId="{F099889D-206F-2640-B4B5-CDE9F44B5BFF}" srcOrd="6" destOrd="0" presId="urn:microsoft.com/office/officeart/2005/8/layout/vList2"/>
    <dgm:cxn modelId="{EBCE6E3F-567B-B348-BB0D-26AB0A65BC3C}" type="presParOf" srcId="{9E96A0E0-A34C-E24B-B201-1876D0AA3768}" destId="{818D04B4-C271-A148-887E-C7C2CCCC3205}" srcOrd="7" destOrd="0" presId="urn:microsoft.com/office/officeart/2005/8/layout/vList2"/>
    <dgm:cxn modelId="{D1E46BC7-2601-E149-B81C-194045E6EEE4}" type="presParOf" srcId="{9E96A0E0-A34C-E24B-B201-1876D0AA3768}" destId="{3BE295F4-9EA2-744B-B86C-AA77751A59D3}" srcOrd="8" destOrd="0" presId="urn:microsoft.com/office/officeart/2005/8/layout/vList2"/>
    <dgm:cxn modelId="{E2A58333-C929-2B44-917B-95E46F5E9E62}" type="presParOf" srcId="{9E96A0E0-A34C-E24B-B201-1876D0AA3768}" destId="{FF47B542-F8D9-A743-81B4-BFAFD4EE3816}" srcOrd="9" destOrd="0" presId="urn:microsoft.com/office/officeart/2005/8/layout/vList2"/>
    <dgm:cxn modelId="{054B19E8-56E2-DE41-B39A-6A15E8AFA112}" type="presParOf" srcId="{9E96A0E0-A34C-E24B-B201-1876D0AA3768}" destId="{A582AB6B-7A10-6942-BE8F-51B14A844D38}" srcOrd="10" destOrd="0" presId="urn:microsoft.com/office/officeart/2005/8/layout/vList2"/>
    <dgm:cxn modelId="{2D347F52-A523-409D-9CC5-CAFA8F7E94FD}" type="presParOf" srcId="{9E96A0E0-A34C-E24B-B201-1876D0AA3768}" destId="{EAA89A5E-20DD-404F-9B2A-87C6605ED3D6}" srcOrd="11" destOrd="0" presId="urn:microsoft.com/office/officeart/2005/8/layout/vList2"/>
    <dgm:cxn modelId="{51C7B8CF-D4A8-411F-B94A-2D91831C794A}" type="presParOf" srcId="{9E96A0E0-A34C-E24B-B201-1876D0AA3768}" destId="{A5FCF14E-CD35-468A-84CF-B38DE51B82E4}"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7FAEF51-AFEF-5247-A40F-61D2C4BBEFD2}" type="doc">
      <dgm:prSet loTypeId="urn:microsoft.com/office/officeart/2005/8/layout/vList2" loCatId="list" qsTypeId="urn:microsoft.com/office/officeart/2005/8/quickstyle/simple3" qsCatId="simple" csTypeId="urn:microsoft.com/office/officeart/2005/8/colors/accent1_1" csCatId="accent1" phldr="1"/>
      <dgm:spPr/>
      <dgm:t>
        <a:bodyPr/>
        <a:lstStyle/>
        <a:p>
          <a:endParaRPr lang="en-US"/>
        </a:p>
      </dgm:t>
    </dgm:pt>
    <dgm:pt modelId="{8BB49216-D7E3-9644-96EB-86EAB0C74004}">
      <dgm:prSet/>
      <dgm:spPr/>
      <dgm:t>
        <a:bodyPr/>
        <a:lstStyle/>
        <a:p>
          <a:pPr algn="just"/>
          <a:r>
            <a:rPr lang="en-US" dirty="0">
              <a:latin typeface="Candara" panose="020E0502030303020204" pitchFamily="34" charset="0"/>
            </a:rPr>
            <a:t>No summons directly to be issued to Managing Director – </a:t>
          </a:r>
          <a:r>
            <a:rPr lang="en-US" b="1" i="1" dirty="0">
              <a:latin typeface="Candara" panose="020E0502030303020204" pitchFamily="34" charset="0"/>
            </a:rPr>
            <a:t>Century Plyboards (India) Ltd. &amp; </a:t>
          </a:r>
          <a:r>
            <a:rPr lang="en-US" b="1" i="1" dirty="0" err="1">
              <a:latin typeface="Candara" panose="020E0502030303020204" pitchFamily="34" charset="0"/>
            </a:rPr>
            <a:t>Anr</a:t>
          </a:r>
          <a:r>
            <a:rPr lang="en-US" b="1" i="1" dirty="0">
              <a:latin typeface="Candara" panose="020E0502030303020204" pitchFamily="34" charset="0"/>
            </a:rPr>
            <a:t>. v. UOI &amp; </a:t>
          </a:r>
          <a:r>
            <a:rPr lang="en-US" b="1" i="1" dirty="0" err="1">
              <a:latin typeface="Candara" panose="020E0502030303020204" pitchFamily="34" charset="0"/>
            </a:rPr>
            <a:t>Ors</a:t>
          </a:r>
          <a:r>
            <a:rPr lang="en-US" b="1" i="1" dirty="0">
              <a:latin typeface="Candara" panose="020E0502030303020204" pitchFamily="34" charset="0"/>
            </a:rPr>
            <a:t> – TS-229-HC-2022-(GAUH)-CUST;  </a:t>
          </a:r>
          <a:r>
            <a:rPr lang="en-IN" b="1" i="1" dirty="0">
              <a:latin typeface="Candara" panose="020E0502030303020204" pitchFamily="34" charset="0"/>
            </a:rPr>
            <a:t>INSTRUCTION No. 03/2022-23 (GST-Investigation) - CBIC dated 17.08.2022. </a:t>
          </a:r>
        </a:p>
      </dgm:t>
    </dgm:pt>
    <dgm:pt modelId="{EF4955D1-3E4A-924E-B276-3BDE957E9E66}" type="parTrans" cxnId="{097706AA-2265-4141-866B-42D1E8B3FA85}">
      <dgm:prSet/>
      <dgm:spPr/>
      <dgm:t>
        <a:bodyPr/>
        <a:lstStyle/>
        <a:p>
          <a:pPr algn="just"/>
          <a:endParaRPr lang="en-US">
            <a:latin typeface="Candara" panose="020E0502030303020204" pitchFamily="34" charset="0"/>
          </a:endParaRPr>
        </a:p>
      </dgm:t>
    </dgm:pt>
    <dgm:pt modelId="{B1B1D08C-5306-7442-AA72-BCDC2C2F6B5C}" type="sibTrans" cxnId="{097706AA-2265-4141-866B-42D1E8B3FA85}">
      <dgm:prSet/>
      <dgm:spPr/>
      <dgm:t>
        <a:bodyPr/>
        <a:lstStyle/>
        <a:p>
          <a:pPr algn="just"/>
          <a:endParaRPr lang="en-US">
            <a:latin typeface="Candara" panose="020E0502030303020204" pitchFamily="34" charset="0"/>
          </a:endParaRPr>
        </a:p>
      </dgm:t>
    </dgm:pt>
    <dgm:pt modelId="{4FB67614-1831-F243-BC5E-65127F76AA2F}">
      <dgm:prSet/>
      <dgm:spPr/>
      <dgm:t>
        <a:bodyPr/>
        <a:lstStyle/>
        <a:p>
          <a:pPr algn="just"/>
          <a:r>
            <a:rPr lang="en-IN" dirty="0">
              <a:latin typeface="Candara" panose="020E0502030303020204" pitchFamily="34" charset="0"/>
            </a:rPr>
            <a:t>Section 70 of the GST Acts, the proper officer has only power to issue summons whose attendance is </a:t>
          </a:r>
          <a:r>
            <a:rPr lang="en-IN" dirty="0" err="1">
              <a:latin typeface="Candara" panose="020E0502030303020204" pitchFamily="34" charset="0"/>
            </a:rPr>
            <a:t>requires.</a:t>
          </a:r>
          <a:r>
            <a:rPr lang="en-IN" b="1" i="1" dirty="0" err="1">
              <a:latin typeface="Candara" panose="020E0502030303020204" pitchFamily="34" charset="0"/>
            </a:rPr>
            <a:t>M</a:t>
          </a:r>
          <a:r>
            <a:rPr lang="en-IN" b="1" i="1" dirty="0">
              <a:latin typeface="Candara" panose="020E0502030303020204" pitchFamily="34" charset="0"/>
            </a:rPr>
            <a:t>/s. Sai Balaji Associates Vs. The State of Andhra Pradesh (W.P. No. 4663 of 2023)</a:t>
          </a:r>
        </a:p>
      </dgm:t>
    </dgm:pt>
    <dgm:pt modelId="{4141B3D5-73C0-3D4E-8736-26A4542EF826}" type="parTrans" cxnId="{2C68F954-1BB4-ED4B-85F9-86882BCE02D2}">
      <dgm:prSet/>
      <dgm:spPr/>
      <dgm:t>
        <a:bodyPr/>
        <a:lstStyle/>
        <a:p>
          <a:pPr algn="just"/>
          <a:endParaRPr lang="en-US">
            <a:latin typeface="Candara" panose="020E0502030303020204" pitchFamily="34" charset="0"/>
          </a:endParaRPr>
        </a:p>
      </dgm:t>
    </dgm:pt>
    <dgm:pt modelId="{D538F1E6-7E68-3741-A6BB-FC343ABE2E88}" type="sibTrans" cxnId="{2C68F954-1BB4-ED4B-85F9-86882BCE02D2}">
      <dgm:prSet/>
      <dgm:spPr/>
      <dgm:t>
        <a:bodyPr/>
        <a:lstStyle/>
        <a:p>
          <a:pPr algn="just"/>
          <a:endParaRPr lang="en-US">
            <a:latin typeface="Candara" panose="020E0502030303020204" pitchFamily="34" charset="0"/>
          </a:endParaRPr>
        </a:p>
      </dgm:t>
    </dgm:pt>
    <dgm:pt modelId="{4F29BC13-033F-6942-92CB-2042D50A9873}">
      <dgm:prSet/>
      <dgm:spPr/>
      <dgm:t>
        <a:bodyPr/>
        <a:lstStyle/>
        <a:p>
          <a:pPr algn="just"/>
          <a:r>
            <a:rPr lang="en-IN" dirty="0">
              <a:latin typeface="Candara" panose="020E0502030303020204" pitchFamily="34" charset="0"/>
            </a:rPr>
            <a:t>No bar on issue of Section 70 summons before final assessment. </a:t>
          </a:r>
          <a:r>
            <a:rPr lang="en-IN" b="1" i="1" dirty="0">
              <a:latin typeface="Candara" panose="020E0502030303020204" pitchFamily="34" charset="0"/>
            </a:rPr>
            <a:t>Prakash Chandra Purohit V/s. Union of India Civil WP No. 2750/2022 (Raj.)</a:t>
          </a:r>
          <a:r>
            <a:rPr lang="en-IN" dirty="0">
              <a:latin typeface="Candara" panose="020E0502030303020204" pitchFamily="34" charset="0"/>
            </a:rPr>
            <a:t> </a:t>
          </a:r>
        </a:p>
      </dgm:t>
    </dgm:pt>
    <dgm:pt modelId="{38906468-4D0A-1541-A5F7-462EEE27F93C}" type="parTrans" cxnId="{A27585C7-38C2-5340-B46B-0627EA0A16DD}">
      <dgm:prSet/>
      <dgm:spPr/>
      <dgm:t>
        <a:bodyPr/>
        <a:lstStyle/>
        <a:p>
          <a:pPr algn="just"/>
          <a:endParaRPr lang="en-US">
            <a:latin typeface="Candara" panose="020E0502030303020204" pitchFamily="34" charset="0"/>
          </a:endParaRPr>
        </a:p>
      </dgm:t>
    </dgm:pt>
    <dgm:pt modelId="{FCFCBDB4-26DF-5342-BF3E-A8E34BBFB392}" type="sibTrans" cxnId="{A27585C7-38C2-5340-B46B-0627EA0A16DD}">
      <dgm:prSet/>
      <dgm:spPr/>
      <dgm:t>
        <a:bodyPr/>
        <a:lstStyle/>
        <a:p>
          <a:pPr algn="just"/>
          <a:endParaRPr lang="en-US">
            <a:latin typeface="Candara" panose="020E0502030303020204" pitchFamily="34" charset="0"/>
          </a:endParaRPr>
        </a:p>
      </dgm:t>
    </dgm:pt>
    <dgm:pt modelId="{2299C899-0601-0A4D-BB3E-371EFB1EB1C3}">
      <dgm:prSet/>
      <dgm:spPr/>
      <dgm:t>
        <a:bodyPr/>
        <a:lstStyle/>
        <a:p>
          <a:pPr algn="just"/>
          <a:r>
            <a:rPr lang="en-IN" dirty="0">
              <a:latin typeface="Candara" panose="020E0502030303020204" pitchFamily="34" charset="0"/>
            </a:rPr>
            <a:t>Issuance of summons after completion of adjudication proceedings not sustainable. </a:t>
          </a:r>
          <a:r>
            <a:rPr lang="en-IN" b="1" i="1" dirty="0">
              <a:latin typeface="Candara" panose="020E0502030303020204" pitchFamily="34" charset="0"/>
            </a:rPr>
            <a:t>Mohit Kirana Store Vs. CBIC. 2022 (57) GSTL 225 (Raj.)</a:t>
          </a:r>
          <a:endParaRPr lang="en-IN" dirty="0">
            <a:latin typeface="Candara" panose="020E0502030303020204" pitchFamily="34" charset="0"/>
          </a:endParaRPr>
        </a:p>
      </dgm:t>
    </dgm:pt>
    <dgm:pt modelId="{5A5FA60D-A07C-0E4C-94B8-6DB13F2E9B68}" type="parTrans" cxnId="{D92D156C-6221-3E42-B0FD-AA8B417E3633}">
      <dgm:prSet/>
      <dgm:spPr/>
      <dgm:t>
        <a:bodyPr/>
        <a:lstStyle/>
        <a:p>
          <a:pPr algn="just"/>
          <a:endParaRPr lang="en-US">
            <a:latin typeface="Candara" panose="020E0502030303020204" pitchFamily="34" charset="0"/>
          </a:endParaRPr>
        </a:p>
      </dgm:t>
    </dgm:pt>
    <dgm:pt modelId="{60003644-0E28-0C48-A7EB-3FBE3A9B3D85}" type="sibTrans" cxnId="{D92D156C-6221-3E42-B0FD-AA8B417E3633}">
      <dgm:prSet/>
      <dgm:spPr/>
      <dgm:t>
        <a:bodyPr/>
        <a:lstStyle/>
        <a:p>
          <a:pPr algn="just"/>
          <a:endParaRPr lang="en-US">
            <a:latin typeface="Candara" panose="020E0502030303020204" pitchFamily="34" charset="0"/>
          </a:endParaRPr>
        </a:p>
      </dgm:t>
    </dgm:pt>
    <dgm:pt modelId="{79E8000E-DC87-4D23-A1EB-5484F326A0B4}">
      <dgm:prSet/>
      <dgm:spPr/>
      <dgm:t>
        <a:bodyPr/>
        <a:lstStyle/>
        <a:p>
          <a:pPr algn="just"/>
          <a:r>
            <a:rPr lang="en-US" b="0" i="0" dirty="0">
              <a:latin typeface="Candara" panose="020E0502030303020204" pitchFamily="34" charset="0"/>
            </a:rPr>
            <a:t>The Hon’ble Bombay High Court directs GST department to issue norms for insurance of summons during Investigation. </a:t>
          </a:r>
          <a:r>
            <a:rPr lang="en-US" b="1" i="1" dirty="0" err="1">
              <a:latin typeface="Candara" panose="020E0502030303020204" pitchFamily="34" charset="0"/>
            </a:rPr>
            <a:t>Shalaka</a:t>
          </a:r>
          <a:r>
            <a:rPr lang="en-US" b="1" i="1" dirty="0">
              <a:latin typeface="Candara" panose="020E0502030303020204" pitchFamily="34" charset="0"/>
            </a:rPr>
            <a:t> Infra-Tech India Pvt. Ltd. Vs. The Union of India </a:t>
          </a:r>
          <a:r>
            <a:rPr lang="en-US" b="0" i="0" dirty="0">
              <a:latin typeface="Candara" panose="020E0502030303020204" pitchFamily="34" charset="0"/>
            </a:rPr>
            <a:t>(</a:t>
          </a:r>
          <a:r>
            <a:rPr lang="en-US" b="1" i="1" dirty="0">
              <a:latin typeface="Candara" panose="020E0502030303020204" pitchFamily="34" charset="0"/>
            </a:rPr>
            <a:t>WP No. 1745 of 2022 Bombay High Court)</a:t>
          </a:r>
          <a:endParaRPr lang="en-IN" b="1" i="1" dirty="0">
            <a:latin typeface="Candara" panose="020E0502030303020204" pitchFamily="34" charset="0"/>
          </a:endParaRPr>
        </a:p>
      </dgm:t>
    </dgm:pt>
    <dgm:pt modelId="{AC015246-3245-4CDD-A885-06CC101A3E8D}" type="parTrans" cxnId="{AC8428DC-7951-4CAC-8D5C-83520E9EF2FF}">
      <dgm:prSet/>
      <dgm:spPr/>
      <dgm:t>
        <a:bodyPr/>
        <a:lstStyle/>
        <a:p>
          <a:endParaRPr lang="en-US"/>
        </a:p>
      </dgm:t>
    </dgm:pt>
    <dgm:pt modelId="{C46B3FA4-BDCC-467C-BB76-14E273093757}" type="sibTrans" cxnId="{AC8428DC-7951-4CAC-8D5C-83520E9EF2FF}">
      <dgm:prSet/>
      <dgm:spPr/>
      <dgm:t>
        <a:bodyPr/>
        <a:lstStyle/>
        <a:p>
          <a:endParaRPr lang="en-US"/>
        </a:p>
      </dgm:t>
    </dgm:pt>
    <dgm:pt modelId="{8709C924-A75C-6B48-9523-2940E2F45B95}" type="pres">
      <dgm:prSet presAssocID="{77FAEF51-AFEF-5247-A40F-61D2C4BBEFD2}" presName="linear" presStyleCnt="0">
        <dgm:presLayoutVars>
          <dgm:animLvl val="lvl"/>
          <dgm:resizeHandles val="exact"/>
        </dgm:presLayoutVars>
      </dgm:prSet>
      <dgm:spPr/>
    </dgm:pt>
    <dgm:pt modelId="{41507E23-0FF5-6049-9595-36B899414BFB}" type="pres">
      <dgm:prSet presAssocID="{8BB49216-D7E3-9644-96EB-86EAB0C74004}" presName="parentText" presStyleLbl="node1" presStyleIdx="0" presStyleCnt="5" custScaleY="70703">
        <dgm:presLayoutVars>
          <dgm:chMax val="0"/>
          <dgm:bulletEnabled val="1"/>
        </dgm:presLayoutVars>
      </dgm:prSet>
      <dgm:spPr/>
    </dgm:pt>
    <dgm:pt modelId="{3EB781C3-F17A-F847-8E8A-4D176EC13260}" type="pres">
      <dgm:prSet presAssocID="{B1B1D08C-5306-7442-AA72-BCDC2C2F6B5C}" presName="spacer" presStyleCnt="0"/>
      <dgm:spPr/>
    </dgm:pt>
    <dgm:pt modelId="{7D290C09-3CEA-624D-99A7-C89D28C697A6}" type="pres">
      <dgm:prSet presAssocID="{4FB67614-1831-F243-BC5E-65127F76AA2F}" presName="parentText" presStyleLbl="node1" presStyleIdx="1" presStyleCnt="5" custScaleY="79829">
        <dgm:presLayoutVars>
          <dgm:chMax val="0"/>
          <dgm:bulletEnabled val="1"/>
        </dgm:presLayoutVars>
      </dgm:prSet>
      <dgm:spPr/>
    </dgm:pt>
    <dgm:pt modelId="{45CAB03C-54BC-C841-9BA0-07541A57C589}" type="pres">
      <dgm:prSet presAssocID="{D538F1E6-7E68-3741-A6BB-FC343ABE2E88}" presName="spacer" presStyleCnt="0"/>
      <dgm:spPr/>
    </dgm:pt>
    <dgm:pt modelId="{98F976C7-2CC7-9B4E-8C59-11786909EB62}" type="pres">
      <dgm:prSet presAssocID="{4F29BC13-033F-6942-92CB-2042D50A9873}" presName="parentText" presStyleLbl="node1" presStyleIdx="2" presStyleCnt="5" custScaleY="61139">
        <dgm:presLayoutVars>
          <dgm:chMax val="0"/>
          <dgm:bulletEnabled val="1"/>
        </dgm:presLayoutVars>
      </dgm:prSet>
      <dgm:spPr/>
    </dgm:pt>
    <dgm:pt modelId="{4327B4C4-5816-2E43-B739-77D5F7B5E4B9}" type="pres">
      <dgm:prSet presAssocID="{FCFCBDB4-26DF-5342-BF3E-A8E34BBFB392}" presName="spacer" presStyleCnt="0"/>
      <dgm:spPr/>
    </dgm:pt>
    <dgm:pt modelId="{18CA361E-72A7-164A-9361-E3B0F34DAFA9}" type="pres">
      <dgm:prSet presAssocID="{2299C899-0601-0A4D-BB3E-371EFB1EB1C3}" presName="parentText" presStyleLbl="node1" presStyleIdx="3" presStyleCnt="5" custScaleY="57929" custLinFactNeighborY="69623">
        <dgm:presLayoutVars>
          <dgm:chMax val="0"/>
          <dgm:bulletEnabled val="1"/>
        </dgm:presLayoutVars>
      </dgm:prSet>
      <dgm:spPr/>
    </dgm:pt>
    <dgm:pt modelId="{21E2DC2C-4ECE-463C-9DCE-BB57BC0F03C6}" type="pres">
      <dgm:prSet presAssocID="{60003644-0E28-0C48-A7EB-3FBE3A9B3D85}" presName="spacer" presStyleCnt="0"/>
      <dgm:spPr/>
    </dgm:pt>
    <dgm:pt modelId="{88A83504-32D4-42E1-A86F-65283EBCE266}" type="pres">
      <dgm:prSet presAssocID="{79E8000E-DC87-4D23-A1EB-5484F326A0B4}" presName="parentText" presStyleLbl="node1" presStyleIdx="4" presStyleCnt="5" custScaleY="65165" custLinFactY="1323" custLinFactNeighborX="329" custLinFactNeighborY="100000">
        <dgm:presLayoutVars>
          <dgm:chMax val="0"/>
          <dgm:bulletEnabled val="1"/>
        </dgm:presLayoutVars>
      </dgm:prSet>
      <dgm:spPr/>
    </dgm:pt>
  </dgm:ptLst>
  <dgm:cxnLst>
    <dgm:cxn modelId="{D596B94A-6817-044E-861A-EEDEA7526C1A}" type="presOf" srcId="{4F29BC13-033F-6942-92CB-2042D50A9873}" destId="{98F976C7-2CC7-9B4E-8C59-11786909EB62}" srcOrd="0" destOrd="0" presId="urn:microsoft.com/office/officeart/2005/8/layout/vList2"/>
    <dgm:cxn modelId="{D92D156C-6221-3E42-B0FD-AA8B417E3633}" srcId="{77FAEF51-AFEF-5247-A40F-61D2C4BBEFD2}" destId="{2299C899-0601-0A4D-BB3E-371EFB1EB1C3}" srcOrd="3" destOrd="0" parTransId="{5A5FA60D-A07C-0E4C-94B8-6DB13F2E9B68}" sibTransId="{60003644-0E28-0C48-A7EB-3FBE3A9B3D85}"/>
    <dgm:cxn modelId="{2C68F954-1BB4-ED4B-85F9-86882BCE02D2}" srcId="{77FAEF51-AFEF-5247-A40F-61D2C4BBEFD2}" destId="{4FB67614-1831-F243-BC5E-65127F76AA2F}" srcOrd="1" destOrd="0" parTransId="{4141B3D5-73C0-3D4E-8736-26A4542EF826}" sibTransId="{D538F1E6-7E68-3741-A6BB-FC343ABE2E88}"/>
    <dgm:cxn modelId="{4D78AC55-67C6-D24C-AB36-6A0F9EDFB1C6}" type="presOf" srcId="{8BB49216-D7E3-9644-96EB-86EAB0C74004}" destId="{41507E23-0FF5-6049-9595-36B899414BFB}" srcOrd="0" destOrd="0" presId="urn:microsoft.com/office/officeart/2005/8/layout/vList2"/>
    <dgm:cxn modelId="{975BC17E-E113-364D-A8C5-A1FA6A41851A}" type="presOf" srcId="{4FB67614-1831-F243-BC5E-65127F76AA2F}" destId="{7D290C09-3CEA-624D-99A7-C89D28C697A6}" srcOrd="0" destOrd="0" presId="urn:microsoft.com/office/officeart/2005/8/layout/vList2"/>
    <dgm:cxn modelId="{35BC0C7F-3E7B-0040-8226-F1DAD34D47C2}" type="presOf" srcId="{2299C899-0601-0A4D-BB3E-371EFB1EB1C3}" destId="{18CA361E-72A7-164A-9361-E3B0F34DAFA9}" srcOrd="0" destOrd="0" presId="urn:microsoft.com/office/officeart/2005/8/layout/vList2"/>
    <dgm:cxn modelId="{097706AA-2265-4141-866B-42D1E8B3FA85}" srcId="{77FAEF51-AFEF-5247-A40F-61D2C4BBEFD2}" destId="{8BB49216-D7E3-9644-96EB-86EAB0C74004}" srcOrd="0" destOrd="0" parTransId="{EF4955D1-3E4A-924E-B276-3BDE957E9E66}" sibTransId="{B1B1D08C-5306-7442-AA72-BCDC2C2F6B5C}"/>
    <dgm:cxn modelId="{A27585C7-38C2-5340-B46B-0627EA0A16DD}" srcId="{77FAEF51-AFEF-5247-A40F-61D2C4BBEFD2}" destId="{4F29BC13-033F-6942-92CB-2042D50A9873}" srcOrd="2" destOrd="0" parTransId="{38906468-4D0A-1541-A5F7-462EEE27F93C}" sibTransId="{FCFCBDB4-26DF-5342-BF3E-A8E34BBFB392}"/>
    <dgm:cxn modelId="{C62779D8-05FF-AA4A-88BB-DAB52D4F8621}" type="presOf" srcId="{77FAEF51-AFEF-5247-A40F-61D2C4BBEFD2}" destId="{8709C924-A75C-6B48-9523-2940E2F45B95}" srcOrd="0" destOrd="0" presId="urn:microsoft.com/office/officeart/2005/8/layout/vList2"/>
    <dgm:cxn modelId="{AC8428DC-7951-4CAC-8D5C-83520E9EF2FF}" srcId="{77FAEF51-AFEF-5247-A40F-61D2C4BBEFD2}" destId="{79E8000E-DC87-4D23-A1EB-5484F326A0B4}" srcOrd="4" destOrd="0" parTransId="{AC015246-3245-4CDD-A885-06CC101A3E8D}" sibTransId="{C46B3FA4-BDCC-467C-BB76-14E273093757}"/>
    <dgm:cxn modelId="{F28721FE-2FAC-4853-9E11-F3DAEF89CA43}" type="presOf" srcId="{79E8000E-DC87-4D23-A1EB-5484F326A0B4}" destId="{88A83504-32D4-42E1-A86F-65283EBCE266}" srcOrd="0" destOrd="0" presId="urn:microsoft.com/office/officeart/2005/8/layout/vList2"/>
    <dgm:cxn modelId="{CF1F5322-37FB-BE42-811A-488DB6813A1C}" type="presParOf" srcId="{8709C924-A75C-6B48-9523-2940E2F45B95}" destId="{41507E23-0FF5-6049-9595-36B899414BFB}" srcOrd="0" destOrd="0" presId="urn:microsoft.com/office/officeart/2005/8/layout/vList2"/>
    <dgm:cxn modelId="{85E03E57-F483-A341-995C-CF0E664E39C2}" type="presParOf" srcId="{8709C924-A75C-6B48-9523-2940E2F45B95}" destId="{3EB781C3-F17A-F847-8E8A-4D176EC13260}" srcOrd="1" destOrd="0" presId="urn:microsoft.com/office/officeart/2005/8/layout/vList2"/>
    <dgm:cxn modelId="{9E3AAB98-2462-2D46-93D5-A154E9AE57E5}" type="presParOf" srcId="{8709C924-A75C-6B48-9523-2940E2F45B95}" destId="{7D290C09-3CEA-624D-99A7-C89D28C697A6}" srcOrd="2" destOrd="0" presId="urn:microsoft.com/office/officeart/2005/8/layout/vList2"/>
    <dgm:cxn modelId="{24B09A68-63E5-084D-9EB9-A9F76420D231}" type="presParOf" srcId="{8709C924-A75C-6B48-9523-2940E2F45B95}" destId="{45CAB03C-54BC-C841-9BA0-07541A57C589}" srcOrd="3" destOrd="0" presId="urn:microsoft.com/office/officeart/2005/8/layout/vList2"/>
    <dgm:cxn modelId="{4A1B7F6C-66C7-9A4D-B7F6-85AF62D17C9E}" type="presParOf" srcId="{8709C924-A75C-6B48-9523-2940E2F45B95}" destId="{98F976C7-2CC7-9B4E-8C59-11786909EB62}" srcOrd="4" destOrd="0" presId="urn:microsoft.com/office/officeart/2005/8/layout/vList2"/>
    <dgm:cxn modelId="{8DC3A5E0-6FBF-234A-8DBD-E5AFED06D57E}" type="presParOf" srcId="{8709C924-A75C-6B48-9523-2940E2F45B95}" destId="{4327B4C4-5816-2E43-B739-77D5F7B5E4B9}" srcOrd="5" destOrd="0" presId="urn:microsoft.com/office/officeart/2005/8/layout/vList2"/>
    <dgm:cxn modelId="{A1B2B6AF-C62F-264C-A613-FB954747774F}" type="presParOf" srcId="{8709C924-A75C-6B48-9523-2940E2F45B95}" destId="{18CA361E-72A7-164A-9361-E3B0F34DAFA9}" srcOrd="6" destOrd="0" presId="urn:microsoft.com/office/officeart/2005/8/layout/vList2"/>
    <dgm:cxn modelId="{161C3743-28B7-411B-B17A-A0DD58DE90F1}" type="presParOf" srcId="{8709C924-A75C-6B48-9523-2940E2F45B95}" destId="{21E2DC2C-4ECE-463C-9DCE-BB57BC0F03C6}" srcOrd="7" destOrd="0" presId="urn:microsoft.com/office/officeart/2005/8/layout/vList2"/>
    <dgm:cxn modelId="{24212D81-57A2-4F81-B1FA-FDAF1DFDF9E9}" type="presParOf" srcId="{8709C924-A75C-6B48-9523-2940E2F45B95}" destId="{88A83504-32D4-42E1-A86F-65283EBCE266}"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CF5CF5C-5368-2348-AC7A-CD6830B9777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013E0655-D7FA-3040-9E98-1AA52AB199C9}">
      <dgm:prSet custT="1">
        <dgm:style>
          <a:lnRef idx="2">
            <a:schemeClr val="accent1"/>
          </a:lnRef>
          <a:fillRef idx="1">
            <a:schemeClr val="lt1"/>
          </a:fillRef>
          <a:effectRef idx="0">
            <a:schemeClr val="accent1"/>
          </a:effectRef>
          <a:fontRef idx="minor">
            <a:schemeClr val="dk1"/>
          </a:fontRef>
        </dgm:style>
      </dgm:prSet>
      <dgm:spPr/>
      <dgm:t>
        <a:bodyPr/>
        <a:lstStyle/>
        <a:p>
          <a:pPr algn="just"/>
          <a:r>
            <a:rPr lang="en-US" sz="1400" dirty="0">
              <a:latin typeface="Candara" panose="020E0502030303020204" pitchFamily="34" charset="0"/>
            </a:rPr>
            <a:t>Is mandatory before issuance of show cause notice. </a:t>
          </a:r>
          <a:r>
            <a:rPr lang="en-US" sz="1400" b="1" dirty="0">
              <a:latin typeface="Candara" panose="020E0502030303020204" pitchFamily="34" charset="0"/>
            </a:rPr>
            <a:t>CBEC Circular No. 1053/02/2017-CX dated 10.03.2017 (Master Circular).</a:t>
          </a:r>
          <a:endParaRPr lang="en-IN" sz="1400" b="1" dirty="0">
            <a:latin typeface="Candara" panose="020E0502030303020204" pitchFamily="34" charset="0"/>
          </a:endParaRPr>
        </a:p>
      </dgm:t>
    </dgm:pt>
    <dgm:pt modelId="{EE078C6F-46DA-464B-8291-122EBB332C5B}" type="parTrans" cxnId="{650FF0DE-88CE-D74F-B90C-0A5414CDAEC0}">
      <dgm:prSet/>
      <dgm:spPr/>
      <dgm:t>
        <a:bodyPr/>
        <a:lstStyle/>
        <a:p>
          <a:pPr algn="just"/>
          <a:endParaRPr lang="en-US" sz="2000">
            <a:latin typeface="Candara" panose="020E0502030303020204" pitchFamily="34" charset="0"/>
          </a:endParaRPr>
        </a:p>
      </dgm:t>
    </dgm:pt>
    <dgm:pt modelId="{4C27D967-0CAA-D24B-93CF-F200A624F1DD}" type="sibTrans" cxnId="{650FF0DE-88CE-D74F-B90C-0A5414CDAEC0}">
      <dgm:prSet/>
      <dgm:spPr/>
      <dgm:t>
        <a:bodyPr/>
        <a:lstStyle/>
        <a:p>
          <a:pPr algn="just"/>
          <a:endParaRPr lang="en-US" sz="2000">
            <a:latin typeface="Candara" panose="020E0502030303020204" pitchFamily="34" charset="0"/>
          </a:endParaRPr>
        </a:p>
      </dgm:t>
    </dgm:pt>
    <dgm:pt modelId="{0F2703A8-4D99-1749-9C83-7001008AF08D}">
      <dgm:prSet custT="1">
        <dgm:style>
          <a:lnRef idx="2">
            <a:schemeClr val="accent1"/>
          </a:lnRef>
          <a:fillRef idx="1">
            <a:schemeClr val="lt1"/>
          </a:fillRef>
          <a:effectRef idx="0">
            <a:schemeClr val="accent1"/>
          </a:effectRef>
          <a:fontRef idx="minor">
            <a:schemeClr val="dk1"/>
          </a:fontRef>
        </dgm:style>
      </dgm:prSet>
      <dgm:spPr/>
      <dgm:t>
        <a:bodyPr/>
        <a:lstStyle/>
        <a:p>
          <a:pPr algn="just"/>
          <a:r>
            <a:rPr lang="en-US" sz="1600" baseline="0" dirty="0">
              <a:latin typeface="Candara" panose="020E0502030303020204" pitchFamily="34" charset="0"/>
            </a:rPr>
            <a:t>Pre-show cause notice requirement under section 73 and 74 of the CGST Act, read with rule 142(1A) of CGST Act. </a:t>
          </a:r>
          <a:r>
            <a:rPr lang="en-US" sz="1600" b="1" i="1" baseline="0" dirty="0">
              <a:latin typeface="Candara" panose="020E0502030303020204" pitchFamily="34" charset="0"/>
            </a:rPr>
            <a:t>Gulati Enterprise V/s. Central Broad of Indirect Taxes and Customs &amp; Ors.2022-TIOL-750-HC-DEL-GST.</a:t>
          </a:r>
          <a:endParaRPr lang="en-IN" sz="1600" dirty="0">
            <a:latin typeface="Candara" panose="020E0502030303020204" pitchFamily="34" charset="0"/>
          </a:endParaRPr>
        </a:p>
      </dgm:t>
    </dgm:pt>
    <dgm:pt modelId="{4BF65E77-16B2-DC43-87D8-A7BAEE376FE4}" type="parTrans" cxnId="{21F54CF6-54FF-C244-BCC5-BBBE971DD2EF}">
      <dgm:prSet/>
      <dgm:spPr/>
      <dgm:t>
        <a:bodyPr/>
        <a:lstStyle/>
        <a:p>
          <a:pPr algn="just"/>
          <a:endParaRPr lang="en-US" sz="2000">
            <a:latin typeface="Candara" panose="020E0502030303020204" pitchFamily="34" charset="0"/>
          </a:endParaRPr>
        </a:p>
      </dgm:t>
    </dgm:pt>
    <dgm:pt modelId="{ABF9BEFF-D414-FC4C-84A3-648EE4DA42CE}" type="sibTrans" cxnId="{21F54CF6-54FF-C244-BCC5-BBBE971DD2EF}">
      <dgm:prSet/>
      <dgm:spPr/>
      <dgm:t>
        <a:bodyPr/>
        <a:lstStyle/>
        <a:p>
          <a:pPr algn="just"/>
          <a:endParaRPr lang="en-US" sz="2000">
            <a:latin typeface="Candara" panose="020E0502030303020204" pitchFamily="34" charset="0"/>
          </a:endParaRPr>
        </a:p>
      </dgm:t>
    </dgm:pt>
    <dgm:pt modelId="{40075F3F-B11D-4DB8-9720-74ABB2115DE0}">
      <dgm:prSet custT="1">
        <dgm:style>
          <a:lnRef idx="2">
            <a:schemeClr val="accent1"/>
          </a:lnRef>
          <a:fillRef idx="1">
            <a:schemeClr val="lt1"/>
          </a:fillRef>
          <a:effectRef idx="0">
            <a:schemeClr val="accent1"/>
          </a:effectRef>
          <a:fontRef idx="minor">
            <a:schemeClr val="dk1"/>
          </a:fontRef>
        </dgm:style>
      </dgm:prSet>
      <dgm:spPr/>
      <dgm:t>
        <a:bodyPr/>
        <a:lstStyle/>
        <a:p>
          <a:pPr algn="just"/>
          <a:r>
            <a:rPr lang="en-US" sz="1600" dirty="0">
              <a:latin typeface="Candara" panose="020E0502030303020204" pitchFamily="34" charset="0"/>
            </a:rPr>
            <a:t>Pre-Show</a:t>
          </a:r>
          <a:r>
            <a:rPr lang="en-US" sz="1600" baseline="0" dirty="0">
              <a:latin typeface="Candara" panose="020E0502030303020204" pitchFamily="34" charset="0"/>
            </a:rPr>
            <a:t> cause Notice consultation not Mandatory but Directory &amp; Discretionary. </a:t>
          </a:r>
          <a:r>
            <a:rPr lang="en-US" sz="1600" b="1" i="1" baseline="0" dirty="0">
              <a:latin typeface="Candara" panose="020E0502030303020204" pitchFamily="34" charset="0"/>
            </a:rPr>
            <a:t>Jagdish Das Vs. Union of India –WPA No. 281 of 2022</a:t>
          </a:r>
          <a:r>
            <a:rPr lang="en-US" sz="1600" baseline="0" dirty="0">
              <a:latin typeface="Candara" panose="020E0502030303020204" pitchFamily="34" charset="0"/>
            </a:rPr>
            <a:t> </a:t>
          </a:r>
          <a:endParaRPr lang="en-IN" sz="1600" dirty="0">
            <a:latin typeface="Candara" panose="020E0502030303020204" pitchFamily="34" charset="0"/>
          </a:endParaRPr>
        </a:p>
      </dgm:t>
    </dgm:pt>
    <dgm:pt modelId="{0CD0EE16-FE19-4A44-A9DF-A3CE815744D0}" type="parTrans" cxnId="{E44BE61C-A4A5-4827-AC3A-C7205CE3BA89}">
      <dgm:prSet/>
      <dgm:spPr/>
      <dgm:t>
        <a:bodyPr/>
        <a:lstStyle/>
        <a:p>
          <a:endParaRPr lang="en-US" sz="2000"/>
        </a:p>
      </dgm:t>
    </dgm:pt>
    <dgm:pt modelId="{4F5777A1-641A-4FF8-9502-7666947C2B4C}" type="sibTrans" cxnId="{E44BE61C-A4A5-4827-AC3A-C7205CE3BA89}">
      <dgm:prSet/>
      <dgm:spPr/>
      <dgm:t>
        <a:bodyPr/>
        <a:lstStyle/>
        <a:p>
          <a:endParaRPr lang="en-US" sz="2000"/>
        </a:p>
      </dgm:t>
    </dgm:pt>
    <dgm:pt modelId="{80F4B2B3-C8D8-8343-AF6A-7FBDEFBA97CC}">
      <dgm:prSet custT="1">
        <dgm:style>
          <a:lnRef idx="2">
            <a:schemeClr val="accent1"/>
          </a:lnRef>
          <a:fillRef idx="1">
            <a:schemeClr val="lt1"/>
          </a:fillRef>
          <a:effectRef idx="0">
            <a:schemeClr val="accent1"/>
          </a:effectRef>
          <a:fontRef idx="minor">
            <a:schemeClr val="dk1"/>
          </a:fontRef>
        </dgm:style>
      </dgm:prSet>
      <dgm:spPr/>
      <dgm:t>
        <a:bodyPr/>
        <a:lstStyle/>
        <a:p>
          <a:pPr algn="just"/>
          <a:r>
            <a:rPr lang="en-US" sz="1600" dirty="0">
              <a:latin typeface="Candara" panose="020E0502030303020204" pitchFamily="34" charset="0"/>
            </a:rPr>
            <a:t>Pre-show cause notice consultation necessary even if same is preventive/ related to offence. </a:t>
          </a:r>
          <a:r>
            <a:rPr lang="en-US" sz="1600" b="1" i="1" dirty="0">
              <a:latin typeface="Candara" panose="020E0502030303020204" pitchFamily="34" charset="0"/>
            </a:rPr>
            <a:t>L And T Hydrocarbon Engineering Ltd Vs Union Of India 2022 – TIOL – 403 –HC – AHM – CX.</a:t>
          </a:r>
          <a:endParaRPr lang="en-IN" sz="1600" b="1" i="1" dirty="0">
            <a:latin typeface="Candara" panose="020E0502030303020204" pitchFamily="34" charset="0"/>
          </a:endParaRPr>
        </a:p>
      </dgm:t>
    </dgm:pt>
    <dgm:pt modelId="{8C2A2EDC-30D0-F244-981E-F3678949F6E2}" type="parTrans" cxnId="{B15AEC80-39E1-B94E-B26C-C89C5A6C27ED}">
      <dgm:prSet/>
      <dgm:spPr/>
      <dgm:t>
        <a:bodyPr/>
        <a:lstStyle/>
        <a:p>
          <a:endParaRPr lang="en-US" sz="2000"/>
        </a:p>
      </dgm:t>
    </dgm:pt>
    <dgm:pt modelId="{9A8D6DA9-17DC-5540-B1D0-38B731A75C42}" type="sibTrans" cxnId="{B15AEC80-39E1-B94E-B26C-C89C5A6C27ED}">
      <dgm:prSet/>
      <dgm:spPr/>
      <dgm:t>
        <a:bodyPr/>
        <a:lstStyle/>
        <a:p>
          <a:endParaRPr lang="en-US" sz="2000"/>
        </a:p>
      </dgm:t>
    </dgm:pt>
    <dgm:pt modelId="{E2CC3364-9B9B-4FE5-95F8-2DC4E7AAED65}">
      <dgm:prSet custT="1">
        <dgm:style>
          <a:lnRef idx="2">
            <a:schemeClr val="accent1"/>
          </a:lnRef>
          <a:fillRef idx="1">
            <a:schemeClr val="lt1"/>
          </a:fillRef>
          <a:effectRef idx="0">
            <a:schemeClr val="accent1"/>
          </a:effectRef>
          <a:fontRef idx="minor">
            <a:schemeClr val="dk1"/>
          </a:fontRef>
        </dgm:style>
      </dgm:prSet>
      <dgm:spPr/>
      <dgm:t>
        <a:bodyPr/>
        <a:lstStyle/>
        <a:p>
          <a:r>
            <a:rPr lang="en-US" sz="1600" dirty="0">
              <a:latin typeface="Candara" panose="020E0502030303020204" pitchFamily="34" charset="0"/>
            </a:rPr>
            <a:t>Pre-show cause notice consultation mandatory before issuance of SCN.</a:t>
          </a:r>
          <a:r>
            <a:rPr lang="en-US" sz="1600" b="1" i="1" dirty="0">
              <a:latin typeface="Candara" panose="020E0502030303020204" pitchFamily="34" charset="0"/>
            </a:rPr>
            <a:t> </a:t>
          </a:r>
          <a:r>
            <a:rPr lang="en-US" sz="1600" b="1" i="1" dirty="0" err="1">
              <a:latin typeface="Candara" panose="020E0502030303020204" pitchFamily="34" charset="0"/>
            </a:rPr>
            <a:t>Dharamshil</a:t>
          </a:r>
          <a:r>
            <a:rPr lang="en-US" sz="1600" b="1" i="1" dirty="0">
              <a:latin typeface="Candara" panose="020E0502030303020204" pitchFamily="34" charset="0"/>
            </a:rPr>
            <a:t> Agencies Vs. Union of India- R/SCA No. 8255 of 2019. </a:t>
          </a:r>
          <a:endParaRPr lang="en-IN" sz="1600" b="1" i="1" dirty="0">
            <a:latin typeface="Candara" panose="020E0502030303020204" pitchFamily="34" charset="0"/>
          </a:endParaRPr>
        </a:p>
      </dgm:t>
    </dgm:pt>
    <dgm:pt modelId="{35DE942E-BDF9-4C36-A994-88C3F1B709DF}" type="parTrans" cxnId="{039A5539-ECDB-4B24-B7DE-9B3D4CDE38A1}">
      <dgm:prSet/>
      <dgm:spPr/>
      <dgm:t>
        <a:bodyPr/>
        <a:lstStyle/>
        <a:p>
          <a:endParaRPr lang="en-IN"/>
        </a:p>
      </dgm:t>
    </dgm:pt>
    <dgm:pt modelId="{D909114A-27B1-4D92-809C-B03158A66137}" type="sibTrans" cxnId="{039A5539-ECDB-4B24-B7DE-9B3D4CDE38A1}">
      <dgm:prSet/>
      <dgm:spPr/>
      <dgm:t>
        <a:bodyPr/>
        <a:lstStyle/>
        <a:p>
          <a:endParaRPr lang="en-IN"/>
        </a:p>
      </dgm:t>
    </dgm:pt>
    <dgm:pt modelId="{6C55F67E-0033-4990-9973-7BE0B16099F6}">
      <dgm:prSet custT="1">
        <dgm:style>
          <a:lnRef idx="2">
            <a:schemeClr val="accent1"/>
          </a:lnRef>
          <a:fillRef idx="1">
            <a:schemeClr val="lt1"/>
          </a:fillRef>
          <a:effectRef idx="0">
            <a:schemeClr val="accent1"/>
          </a:effectRef>
          <a:fontRef idx="minor">
            <a:schemeClr val="dk1"/>
          </a:fontRef>
        </dgm:style>
      </dgm:prSet>
      <dgm:spPr/>
      <dgm:t>
        <a:bodyPr/>
        <a:lstStyle/>
        <a:p>
          <a:r>
            <a:rPr lang="en-US" sz="1600" b="0" i="0" dirty="0">
              <a:latin typeface="Candara" panose="020E0502030303020204" pitchFamily="34" charset="0"/>
            </a:rPr>
            <a:t>Form GST DRC-01A is a pre-SCN intimation-principles of Natural Justice must be followed. </a:t>
          </a:r>
          <a:r>
            <a:rPr lang="en-US" sz="1600" b="0" i="0" dirty="0" err="1">
              <a:latin typeface="Candara" panose="020E0502030303020204" pitchFamily="34" charset="0"/>
            </a:rPr>
            <a:t>Nanhey</a:t>
          </a:r>
          <a:r>
            <a:rPr lang="en-US" sz="1600" b="0" i="0" dirty="0">
              <a:latin typeface="Candara" panose="020E0502030303020204" pitchFamily="34" charset="0"/>
            </a:rPr>
            <a:t> Mal Munna Lal Vs. state of U.P. (Allahabad High Court) -</a:t>
          </a:r>
          <a:endParaRPr lang="en-IN" sz="1600" b="0" i="0" dirty="0">
            <a:latin typeface="Candara" panose="020E0502030303020204" pitchFamily="34" charset="0"/>
          </a:endParaRPr>
        </a:p>
      </dgm:t>
    </dgm:pt>
    <dgm:pt modelId="{5ACA8711-82D3-4670-9A5E-47CD0B5B747B}" type="parTrans" cxnId="{B0E7545A-A1FE-40C7-BEBF-00783265C2FF}">
      <dgm:prSet/>
      <dgm:spPr/>
      <dgm:t>
        <a:bodyPr/>
        <a:lstStyle/>
        <a:p>
          <a:endParaRPr lang="en-IN"/>
        </a:p>
      </dgm:t>
    </dgm:pt>
    <dgm:pt modelId="{2C1F798E-9CE6-4CD0-BBE0-56BE9D685739}" type="sibTrans" cxnId="{B0E7545A-A1FE-40C7-BEBF-00783265C2FF}">
      <dgm:prSet/>
      <dgm:spPr/>
      <dgm:t>
        <a:bodyPr/>
        <a:lstStyle/>
        <a:p>
          <a:endParaRPr lang="en-IN"/>
        </a:p>
      </dgm:t>
    </dgm:pt>
    <dgm:pt modelId="{F722B67E-AA0F-1040-BA0C-A455300BBA99}" type="pres">
      <dgm:prSet presAssocID="{5CF5CF5C-5368-2348-AC7A-CD6830B97778}" presName="linear" presStyleCnt="0">
        <dgm:presLayoutVars>
          <dgm:animLvl val="lvl"/>
          <dgm:resizeHandles val="exact"/>
        </dgm:presLayoutVars>
      </dgm:prSet>
      <dgm:spPr/>
    </dgm:pt>
    <dgm:pt modelId="{D77F9BC1-065A-784A-A4C1-C8B946460404}" type="pres">
      <dgm:prSet presAssocID="{013E0655-D7FA-3040-9E98-1AA52AB199C9}" presName="parentText" presStyleLbl="node1" presStyleIdx="0" presStyleCnt="6" custScaleY="54359" custLinFactY="-9493" custLinFactNeighborX="163" custLinFactNeighborY="-100000">
        <dgm:presLayoutVars>
          <dgm:chMax val="0"/>
          <dgm:bulletEnabled val="1"/>
        </dgm:presLayoutVars>
      </dgm:prSet>
      <dgm:spPr/>
    </dgm:pt>
    <dgm:pt modelId="{19A4B89E-4202-DA4D-8DFC-F7EF734330FF}" type="pres">
      <dgm:prSet presAssocID="{4C27D967-0CAA-D24B-93CF-F200A624F1DD}" presName="spacer" presStyleCnt="0"/>
      <dgm:spPr/>
    </dgm:pt>
    <dgm:pt modelId="{A9FC45D2-4FAB-42F7-B3AF-2FAF2F23A91A}" type="pres">
      <dgm:prSet presAssocID="{40075F3F-B11D-4DB8-9720-74ABB2115DE0}" presName="parentText" presStyleLbl="node1" presStyleIdx="1" presStyleCnt="6" custScaleY="72107" custLinFactNeighborX="-326" custLinFactNeighborY="-69427">
        <dgm:presLayoutVars>
          <dgm:chMax val="0"/>
          <dgm:bulletEnabled val="1"/>
        </dgm:presLayoutVars>
      </dgm:prSet>
      <dgm:spPr/>
    </dgm:pt>
    <dgm:pt modelId="{CEB24292-405F-4045-B9D5-69F69D2C62A0}" type="pres">
      <dgm:prSet presAssocID="{4F5777A1-641A-4FF8-9502-7666947C2B4C}" presName="spacer" presStyleCnt="0"/>
      <dgm:spPr/>
    </dgm:pt>
    <dgm:pt modelId="{0799899B-5FFD-2841-9C36-C1161F1E994C}" type="pres">
      <dgm:prSet presAssocID="{80F4B2B3-C8D8-8343-AF6A-7FBDEFBA97CC}" presName="parentText" presStyleLbl="node1" presStyleIdx="2" presStyleCnt="6" custScaleY="67212" custLinFactY="-2895" custLinFactNeighborX="163" custLinFactNeighborY="-100000">
        <dgm:presLayoutVars>
          <dgm:chMax val="0"/>
          <dgm:bulletEnabled val="1"/>
        </dgm:presLayoutVars>
      </dgm:prSet>
      <dgm:spPr/>
    </dgm:pt>
    <dgm:pt modelId="{FCC5D463-46BE-344D-987E-839D6E0BB8C5}" type="pres">
      <dgm:prSet presAssocID="{9A8D6DA9-17DC-5540-B1D0-38B731A75C42}" presName="spacer" presStyleCnt="0"/>
      <dgm:spPr/>
    </dgm:pt>
    <dgm:pt modelId="{64585F5B-4FDB-C443-B0F8-D262C9DD0775}" type="pres">
      <dgm:prSet presAssocID="{0F2703A8-4D99-1749-9C83-7001008AF08D}" presName="parentText" presStyleLbl="node1" presStyleIdx="3" presStyleCnt="6" custScaleY="64920" custLinFactNeighborY="-94382">
        <dgm:presLayoutVars>
          <dgm:chMax val="0"/>
          <dgm:bulletEnabled val="1"/>
        </dgm:presLayoutVars>
      </dgm:prSet>
      <dgm:spPr/>
    </dgm:pt>
    <dgm:pt modelId="{CA304539-803E-F74F-AF31-573C4FE47B8A}" type="pres">
      <dgm:prSet presAssocID="{ABF9BEFF-D414-FC4C-84A3-648EE4DA42CE}" presName="spacer" presStyleCnt="0"/>
      <dgm:spPr/>
    </dgm:pt>
    <dgm:pt modelId="{57A5846F-8BD7-440F-9201-16FBD075072B}" type="pres">
      <dgm:prSet presAssocID="{E2CC3364-9B9B-4FE5-95F8-2DC4E7AAED65}" presName="parentText" presStyleLbl="node1" presStyleIdx="4" presStyleCnt="6" custScaleY="58543" custLinFactNeighborX="326" custLinFactNeighborY="-17138">
        <dgm:presLayoutVars>
          <dgm:chMax val="0"/>
          <dgm:bulletEnabled val="1"/>
        </dgm:presLayoutVars>
      </dgm:prSet>
      <dgm:spPr/>
    </dgm:pt>
    <dgm:pt modelId="{1BEF20CC-BF1E-4EF6-B58F-D8E067462CC8}" type="pres">
      <dgm:prSet presAssocID="{D909114A-27B1-4D92-809C-B03158A66137}" presName="spacer" presStyleCnt="0"/>
      <dgm:spPr/>
    </dgm:pt>
    <dgm:pt modelId="{C0D68EA9-65CB-4103-B056-EB0F81E4F86B}" type="pres">
      <dgm:prSet presAssocID="{6C55F67E-0033-4990-9973-7BE0B16099F6}" presName="parentText" presStyleLbl="node1" presStyleIdx="5" presStyleCnt="6" custScaleY="58543" custLinFactNeighborX="-163" custLinFactNeighborY="-52580">
        <dgm:presLayoutVars>
          <dgm:chMax val="0"/>
          <dgm:bulletEnabled val="1"/>
        </dgm:presLayoutVars>
      </dgm:prSet>
      <dgm:spPr/>
    </dgm:pt>
  </dgm:ptLst>
  <dgm:cxnLst>
    <dgm:cxn modelId="{A3970219-479C-42B9-9BFE-0085693FDB8D}" type="presOf" srcId="{40075F3F-B11D-4DB8-9720-74ABB2115DE0}" destId="{A9FC45D2-4FAB-42F7-B3AF-2FAF2F23A91A}" srcOrd="0" destOrd="0" presId="urn:microsoft.com/office/officeart/2005/8/layout/vList2"/>
    <dgm:cxn modelId="{E44BE61C-A4A5-4827-AC3A-C7205CE3BA89}" srcId="{5CF5CF5C-5368-2348-AC7A-CD6830B97778}" destId="{40075F3F-B11D-4DB8-9720-74ABB2115DE0}" srcOrd="1" destOrd="0" parTransId="{0CD0EE16-FE19-4A44-A9DF-A3CE815744D0}" sibTransId="{4F5777A1-641A-4FF8-9502-7666947C2B4C}"/>
    <dgm:cxn modelId="{60041B30-187C-6A43-B99B-68FBB942B208}" type="presOf" srcId="{0F2703A8-4D99-1749-9C83-7001008AF08D}" destId="{64585F5B-4FDB-C443-B0F8-D262C9DD0775}" srcOrd="0" destOrd="0" presId="urn:microsoft.com/office/officeart/2005/8/layout/vList2"/>
    <dgm:cxn modelId="{039A5539-ECDB-4B24-B7DE-9B3D4CDE38A1}" srcId="{5CF5CF5C-5368-2348-AC7A-CD6830B97778}" destId="{E2CC3364-9B9B-4FE5-95F8-2DC4E7AAED65}" srcOrd="4" destOrd="0" parTransId="{35DE942E-BDF9-4C36-A994-88C3F1B709DF}" sibTransId="{D909114A-27B1-4D92-809C-B03158A66137}"/>
    <dgm:cxn modelId="{2F73C376-FCCD-3F44-A2E1-B1AFCAF321A2}" type="presOf" srcId="{80F4B2B3-C8D8-8343-AF6A-7FBDEFBA97CC}" destId="{0799899B-5FFD-2841-9C36-C1161F1E994C}" srcOrd="0" destOrd="0" presId="urn:microsoft.com/office/officeart/2005/8/layout/vList2"/>
    <dgm:cxn modelId="{B0E7545A-A1FE-40C7-BEBF-00783265C2FF}" srcId="{5CF5CF5C-5368-2348-AC7A-CD6830B97778}" destId="{6C55F67E-0033-4990-9973-7BE0B16099F6}" srcOrd="5" destOrd="0" parTransId="{5ACA8711-82D3-4670-9A5E-47CD0B5B747B}" sibTransId="{2C1F798E-9CE6-4CD0-BBE0-56BE9D685739}"/>
    <dgm:cxn modelId="{8A01387F-A531-4A40-B187-F20FA841614A}" type="presOf" srcId="{013E0655-D7FA-3040-9E98-1AA52AB199C9}" destId="{D77F9BC1-065A-784A-A4C1-C8B946460404}" srcOrd="0" destOrd="0" presId="urn:microsoft.com/office/officeart/2005/8/layout/vList2"/>
    <dgm:cxn modelId="{B15AEC80-39E1-B94E-B26C-C89C5A6C27ED}" srcId="{5CF5CF5C-5368-2348-AC7A-CD6830B97778}" destId="{80F4B2B3-C8D8-8343-AF6A-7FBDEFBA97CC}" srcOrd="2" destOrd="0" parTransId="{8C2A2EDC-30D0-F244-981E-F3678949F6E2}" sibTransId="{9A8D6DA9-17DC-5540-B1D0-38B731A75C42}"/>
    <dgm:cxn modelId="{C54ED193-84AB-4819-81AF-2F77EEC1AD07}" type="presOf" srcId="{6C55F67E-0033-4990-9973-7BE0B16099F6}" destId="{C0D68EA9-65CB-4103-B056-EB0F81E4F86B}" srcOrd="0" destOrd="0" presId="urn:microsoft.com/office/officeart/2005/8/layout/vList2"/>
    <dgm:cxn modelId="{A48107B5-957F-5449-B07A-69198C1630A5}" type="presOf" srcId="{5CF5CF5C-5368-2348-AC7A-CD6830B97778}" destId="{F722B67E-AA0F-1040-BA0C-A455300BBA99}" srcOrd="0" destOrd="0" presId="urn:microsoft.com/office/officeart/2005/8/layout/vList2"/>
    <dgm:cxn modelId="{A4D0C6B9-9AC3-41F2-82B6-10805B480CB8}" type="presOf" srcId="{E2CC3364-9B9B-4FE5-95F8-2DC4E7AAED65}" destId="{57A5846F-8BD7-440F-9201-16FBD075072B}" srcOrd="0" destOrd="0" presId="urn:microsoft.com/office/officeart/2005/8/layout/vList2"/>
    <dgm:cxn modelId="{650FF0DE-88CE-D74F-B90C-0A5414CDAEC0}" srcId="{5CF5CF5C-5368-2348-AC7A-CD6830B97778}" destId="{013E0655-D7FA-3040-9E98-1AA52AB199C9}" srcOrd="0" destOrd="0" parTransId="{EE078C6F-46DA-464B-8291-122EBB332C5B}" sibTransId="{4C27D967-0CAA-D24B-93CF-F200A624F1DD}"/>
    <dgm:cxn modelId="{21F54CF6-54FF-C244-BCC5-BBBE971DD2EF}" srcId="{5CF5CF5C-5368-2348-AC7A-CD6830B97778}" destId="{0F2703A8-4D99-1749-9C83-7001008AF08D}" srcOrd="3" destOrd="0" parTransId="{4BF65E77-16B2-DC43-87D8-A7BAEE376FE4}" sibTransId="{ABF9BEFF-D414-FC4C-84A3-648EE4DA42CE}"/>
    <dgm:cxn modelId="{9EAC3CBF-E19B-AB49-836C-0032A86C6703}" type="presParOf" srcId="{F722B67E-AA0F-1040-BA0C-A455300BBA99}" destId="{D77F9BC1-065A-784A-A4C1-C8B946460404}" srcOrd="0" destOrd="0" presId="urn:microsoft.com/office/officeart/2005/8/layout/vList2"/>
    <dgm:cxn modelId="{5788E057-582D-4C42-B92F-D8C59494E352}" type="presParOf" srcId="{F722B67E-AA0F-1040-BA0C-A455300BBA99}" destId="{19A4B89E-4202-DA4D-8DFC-F7EF734330FF}" srcOrd="1" destOrd="0" presId="urn:microsoft.com/office/officeart/2005/8/layout/vList2"/>
    <dgm:cxn modelId="{3226BB14-A3F0-4001-AE93-444960C4B066}" type="presParOf" srcId="{F722B67E-AA0F-1040-BA0C-A455300BBA99}" destId="{A9FC45D2-4FAB-42F7-B3AF-2FAF2F23A91A}" srcOrd="2" destOrd="0" presId="urn:microsoft.com/office/officeart/2005/8/layout/vList2"/>
    <dgm:cxn modelId="{AAD9A967-6261-4845-AA6A-6F9DDD5B9D7A}" type="presParOf" srcId="{F722B67E-AA0F-1040-BA0C-A455300BBA99}" destId="{CEB24292-405F-4045-B9D5-69F69D2C62A0}" srcOrd="3" destOrd="0" presId="urn:microsoft.com/office/officeart/2005/8/layout/vList2"/>
    <dgm:cxn modelId="{998F0805-79A7-774A-98AF-B4DB102E950F}" type="presParOf" srcId="{F722B67E-AA0F-1040-BA0C-A455300BBA99}" destId="{0799899B-5FFD-2841-9C36-C1161F1E994C}" srcOrd="4" destOrd="0" presId="urn:microsoft.com/office/officeart/2005/8/layout/vList2"/>
    <dgm:cxn modelId="{0661FF17-2C1D-3246-BF34-FD5449D066F5}" type="presParOf" srcId="{F722B67E-AA0F-1040-BA0C-A455300BBA99}" destId="{FCC5D463-46BE-344D-987E-839D6E0BB8C5}" srcOrd="5" destOrd="0" presId="urn:microsoft.com/office/officeart/2005/8/layout/vList2"/>
    <dgm:cxn modelId="{BAD4CA25-9861-0946-900A-AE792313A63F}" type="presParOf" srcId="{F722B67E-AA0F-1040-BA0C-A455300BBA99}" destId="{64585F5B-4FDB-C443-B0F8-D262C9DD0775}" srcOrd="6" destOrd="0" presId="urn:microsoft.com/office/officeart/2005/8/layout/vList2"/>
    <dgm:cxn modelId="{E9519D24-703E-8A46-955D-9C879D6D311A}" type="presParOf" srcId="{F722B67E-AA0F-1040-BA0C-A455300BBA99}" destId="{CA304539-803E-F74F-AF31-573C4FE47B8A}" srcOrd="7" destOrd="0" presId="urn:microsoft.com/office/officeart/2005/8/layout/vList2"/>
    <dgm:cxn modelId="{A31CC999-6727-42B2-940E-4AEBBA6727DD}" type="presParOf" srcId="{F722B67E-AA0F-1040-BA0C-A455300BBA99}" destId="{57A5846F-8BD7-440F-9201-16FBD075072B}" srcOrd="8" destOrd="0" presId="urn:microsoft.com/office/officeart/2005/8/layout/vList2"/>
    <dgm:cxn modelId="{46FD7EDB-E20C-463F-AECB-FAC9EDE48676}" type="presParOf" srcId="{F722B67E-AA0F-1040-BA0C-A455300BBA99}" destId="{1BEF20CC-BF1E-4EF6-B58F-D8E067462CC8}" srcOrd="9" destOrd="0" presId="urn:microsoft.com/office/officeart/2005/8/layout/vList2"/>
    <dgm:cxn modelId="{718F57EF-23E7-4A21-A865-793E7CD5AB8A}" type="presParOf" srcId="{F722B67E-AA0F-1040-BA0C-A455300BBA99}" destId="{C0D68EA9-65CB-4103-B056-EB0F81E4F86B}"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0DC8B16-188F-7B41-BD66-F53ADA2FDFBD}"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1A0D7F0B-08E7-2F43-A437-05B4F0783C61}">
      <dgm:prSet custT="1">
        <dgm:style>
          <a:lnRef idx="2">
            <a:schemeClr val="accent1"/>
          </a:lnRef>
          <a:fillRef idx="1">
            <a:schemeClr val="lt1"/>
          </a:fillRef>
          <a:effectRef idx="0">
            <a:schemeClr val="accent1"/>
          </a:effectRef>
          <a:fontRef idx="minor">
            <a:schemeClr val="dk1"/>
          </a:fontRef>
        </dgm:style>
      </dgm:prSet>
      <dgm:spPr/>
      <dgm:t>
        <a:bodyPr/>
        <a:lstStyle/>
        <a:p>
          <a:pPr>
            <a:buNone/>
          </a:pPr>
          <a:r>
            <a:rPr lang="en-IN" sz="1600" b="1" i="1" u="none" dirty="0">
              <a:latin typeface="Candara" panose="020E0502030303020204" pitchFamily="34" charset="0"/>
            </a:rPr>
            <a:t>Issue of mandatory pre-consultation before Issue of SCN. </a:t>
          </a:r>
          <a:endParaRPr lang="en-IN" sz="1600" i="1" dirty="0">
            <a:latin typeface="Candara" panose="020E0502030303020204" pitchFamily="34" charset="0"/>
          </a:endParaRPr>
        </a:p>
      </dgm:t>
    </dgm:pt>
    <dgm:pt modelId="{31F276EE-467A-1849-8CB1-EA2C9F70E8A4}" type="parTrans" cxnId="{1F6A112D-3AF5-D64C-A200-EDDFB52943B2}">
      <dgm:prSet/>
      <dgm:spPr/>
      <dgm:t>
        <a:bodyPr/>
        <a:lstStyle/>
        <a:p>
          <a:endParaRPr lang="en-US" sz="1600" i="1">
            <a:latin typeface="Candara" panose="020E0502030303020204" pitchFamily="34" charset="0"/>
          </a:endParaRPr>
        </a:p>
      </dgm:t>
    </dgm:pt>
    <dgm:pt modelId="{06C8FEED-A083-B04B-8329-5EEBCBE1F844}" type="sibTrans" cxnId="{1F6A112D-3AF5-D64C-A200-EDDFB52943B2}">
      <dgm:prSet/>
      <dgm:spPr/>
      <dgm:t>
        <a:bodyPr/>
        <a:lstStyle/>
        <a:p>
          <a:endParaRPr lang="en-US" sz="1600" i="1">
            <a:latin typeface="Candara" panose="020E0502030303020204" pitchFamily="34" charset="0"/>
          </a:endParaRPr>
        </a:p>
      </dgm:t>
    </dgm:pt>
    <dgm:pt modelId="{944E1718-DDF5-5D43-B712-17603FC55FBE}">
      <dgm:prSet custT="1"/>
      <dgm:spPr/>
      <dgm:t>
        <a:bodyPr/>
        <a:lstStyle/>
        <a:p>
          <a:pPr marL="0" indent="0">
            <a:buNone/>
            <a:tabLst/>
          </a:pPr>
          <a:r>
            <a:rPr lang="en-US" sz="1600" i="1" dirty="0" err="1">
              <a:latin typeface="Candara" panose="020E0502030303020204" pitchFamily="34" charset="0"/>
            </a:rPr>
            <a:t>Rochem</a:t>
          </a:r>
          <a:r>
            <a:rPr lang="en-US" sz="1600" i="1" baseline="0" dirty="0">
              <a:latin typeface="Candara" panose="020E0502030303020204" pitchFamily="34" charset="0"/>
            </a:rPr>
            <a:t> Separation Systems (India)Pvt. Ltd. V/s. Union of India &amp; </a:t>
          </a:r>
          <a:r>
            <a:rPr lang="en-US" sz="1600" i="1" baseline="0" dirty="0" err="1">
              <a:latin typeface="Candara" panose="020E0502030303020204" pitchFamily="34" charset="0"/>
            </a:rPr>
            <a:t>Ors</a:t>
          </a:r>
          <a:r>
            <a:rPr lang="en-US" sz="1600" i="1" baseline="0" dirty="0">
              <a:latin typeface="Candara" panose="020E0502030303020204" pitchFamily="34" charset="0"/>
            </a:rPr>
            <a:t>. [2023-TIOL-416-HC-MUM-GST]</a:t>
          </a:r>
          <a:endParaRPr lang="en-IN" sz="1600" i="1" dirty="0">
            <a:latin typeface="Candara" panose="020E0502030303020204" pitchFamily="34" charset="0"/>
          </a:endParaRPr>
        </a:p>
      </dgm:t>
    </dgm:pt>
    <dgm:pt modelId="{ECF94452-19DF-7C4E-953B-91B061E138EA}" type="parTrans" cxnId="{752A3D7C-995C-6F49-B5BA-1C95BAD039A3}">
      <dgm:prSet/>
      <dgm:spPr/>
      <dgm:t>
        <a:bodyPr/>
        <a:lstStyle/>
        <a:p>
          <a:endParaRPr lang="en-US" sz="1600" i="1">
            <a:latin typeface="Candara" panose="020E0502030303020204" pitchFamily="34" charset="0"/>
          </a:endParaRPr>
        </a:p>
      </dgm:t>
    </dgm:pt>
    <dgm:pt modelId="{7F826592-A443-0547-8766-36B0D1518389}" type="sibTrans" cxnId="{752A3D7C-995C-6F49-B5BA-1C95BAD039A3}">
      <dgm:prSet/>
      <dgm:spPr/>
      <dgm:t>
        <a:bodyPr/>
        <a:lstStyle/>
        <a:p>
          <a:endParaRPr lang="en-US" sz="1600" i="1">
            <a:latin typeface="Candara" panose="020E0502030303020204" pitchFamily="34" charset="0"/>
          </a:endParaRPr>
        </a:p>
      </dgm:t>
    </dgm:pt>
    <dgm:pt modelId="{D3D4CA96-A691-164D-A712-247A3D217A50}">
      <dgm:prSet custT="1">
        <dgm:style>
          <a:lnRef idx="2">
            <a:schemeClr val="accent1"/>
          </a:lnRef>
          <a:fillRef idx="1">
            <a:schemeClr val="lt1"/>
          </a:fillRef>
          <a:effectRef idx="0">
            <a:schemeClr val="accent1"/>
          </a:effectRef>
          <a:fontRef idx="minor">
            <a:schemeClr val="dk1"/>
          </a:fontRef>
        </dgm:style>
      </dgm:prSet>
      <dgm:spPr/>
      <dgm:t>
        <a:bodyPr/>
        <a:lstStyle/>
        <a:p>
          <a:r>
            <a:rPr lang="en-US" sz="1600" b="1" i="1" dirty="0">
              <a:latin typeface="Candara" panose="020E0502030303020204" pitchFamily="34" charset="0"/>
            </a:rPr>
            <a:t>Revenue Department cannot go beyond scope of SCN to create new ground at adjudication stage </a:t>
          </a:r>
          <a:endParaRPr lang="en-IN" sz="1600" b="1" i="1" dirty="0">
            <a:latin typeface="Candara" panose="020E0502030303020204" pitchFamily="34" charset="0"/>
          </a:endParaRPr>
        </a:p>
      </dgm:t>
    </dgm:pt>
    <dgm:pt modelId="{A322D001-AF0F-3845-BF58-9FC5545AE907}" type="parTrans" cxnId="{74995AD4-E86C-8F42-B4A4-285915FCEEF8}">
      <dgm:prSet/>
      <dgm:spPr/>
      <dgm:t>
        <a:bodyPr/>
        <a:lstStyle/>
        <a:p>
          <a:endParaRPr lang="en-US" sz="1600" i="1">
            <a:latin typeface="Candara" panose="020E0502030303020204" pitchFamily="34" charset="0"/>
          </a:endParaRPr>
        </a:p>
      </dgm:t>
    </dgm:pt>
    <dgm:pt modelId="{5DD21CCA-F31E-8347-8872-2BC094E795AE}" type="sibTrans" cxnId="{74995AD4-E86C-8F42-B4A4-285915FCEEF8}">
      <dgm:prSet/>
      <dgm:spPr/>
      <dgm:t>
        <a:bodyPr/>
        <a:lstStyle/>
        <a:p>
          <a:endParaRPr lang="en-US" sz="1600" i="1">
            <a:latin typeface="Candara" panose="020E0502030303020204" pitchFamily="34" charset="0"/>
          </a:endParaRPr>
        </a:p>
      </dgm:t>
    </dgm:pt>
    <dgm:pt modelId="{93072F59-09FE-8540-8358-C76A00AFCD69}">
      <dgm:prSet custT="1"/>
      <dgm:spPr/>
      <dgm:t>
        <a:bodyPr/>
        <a:lstStyle/>
        <a:p>
          <a:pPr marL="0" indent="0">
            <a:buNone/>
            <a:tabLst/>
          </a:pPr>
          <a:r>
            <a:rPr lang="en-US" sz="1600" i="1" dirty="0">
              <a:latin typeface="Candara" panose="020E0502030303020204" pitchFamily="34" charset="0"/>
            </a:rPr>
            <a:t>CJ</a:t>
          </a:r>
          <a:r>
            <a:rPr lang="en-US" sz="1600" i="1" baseline="0" dirty="0">
              <a:latin typeface="Candara" panose="020E0502030303020204" pitchFamily="34" charset="0"/>
            </a:rPr>
            <a:t> </a:t>
          </a:r>
          <a:r>
            <a:rPr lang="en-US" sz="1600" i="1" baseline="0" dirty="0" err="1">
              <a:latin typeface="Candara" panose="020E0502030303020204" pitchFamily="34" charset="0"/>
            </a:rPr>
            <a:t>Darcl</a:t>
          </a:r>
          <a:r>
            <a:rPr lang="en-US" sz="1600" i="1" baseline="0" dirty="0">
              <a:latin typeface="Candara" panose="020E0502030303020204" pitchFamily="34" charset="0"/>
            </a:rPr>
            <a:t> Logistics Limited V/s Union of India [2023-TIOL-247—HC-JHARKHAND-GST]</a:t>
          </a:r>
          <a:endParaRPr lang="en-IN" sz="1600" i="1" dirty="0">
            <a:latin typeface="Candara" panose="020E0502030303020204" pitchFamily="34" charset="0"/>
          </a:endParaRPr>
        </a:p>
      </dgm:t>
    </dgm:pt>
    <dgm:pt modelId="{AC2D5BFC-6505-A040-90F2-C206D812BB60}" type="parTrans" cxnId="{78FEC8D5-8D2A-544E-B5E8-113A8BC94FCE}">
      <dgm:prSet/>
      <dgm:spPr/>
      <dgm:t>
        <a:bodyPr/>
        <a:lstStyle/>
        <a:p>
          <a:endParaRPr lang="en-US" sz="1600" i="1">
            <a:latin typeface="Candara" panose="020E0502030303020204" pitchFamily="34" charset="0"/>
          </a:endParaRPr>
        </a:p>
      </dgm:t>
    </dgm:pt>
    <dgm:pt modelId="{FA2472A9-7314-0441-A8CB-E2024A1743F2}" type="sibTrans" cxnId="{78FEC8D5-8D2A-544E-B5E8-113A8BC94FCE}">
      <dgm:prSet/>
      <dgm:spPr/>
      <dgm:t>
        <a:bodyPr/>
        <a:lstStyle/>
        <a:p>
          <a:endParaRPr lang="en-US" sz="1600" i="1">
            <a:latin typeface="Candara" panose="020E0502030303020204" pitchFamily="34" charset="0"/>
          </a:endParaRPr>
        </a:p>
      </dgm:t>
    </dgm:pt>
    <dgm:pt modelId="{B61C3B61-0B84-9946-8EFC-0711FF96A375}">
      <dgm:prSet custT="1">
        <dgm:style>
          <a:lnRef idx="2">
            <a:schemeClr val="accent1"/>
          </a:lnRef>
          <a:fillRef idx="1">
            <a:schemeClr val="lt1"/>
          </a:fillRef>
          <a:effectRef idx="0">
            <a:schemeClr val="accent1"/>
          </a:effectRef>
          <a:fontRef idx="minor">
            <a:schemeClr val="dk1"/>
          </a:fontRef>
        </dgm:style>
      </dgm:prSet>
      <dgm:spPr/>
      <dgm:t>
        <a:bodyPr/>
        <a:lstStyle/>
        <a:p>
          <a:r>
            <a:rPr lang="en-US" sz="1600" b="1" i="1" dirty="0">
              <a:latin typeface="Candara" panose="020E0502030303020204" pitchFamily="34" charset="0"/>
            </a:rPr>
            <a:t>SCN</a:t>
          </a:r>
          <a:r>
            <a:rPr lang="en-US" sz="1600" b="1" i="1" baseline="0" dirty="0">
              <a:latin typeface="Candara" panose="020E0502030303020204" pitchFamily="34" charset="0"/>
            </a:rPr>
            <a:t> issued without reasons/allegations violates principles of Natural Justice.</a:t>
          </a:r>
          <a:endParaRPr lang="en-IN" sz="1600" b="1" i="1" dirty="0">
            <a:latin typeface="Candara" panose="020E0502030303020204" pitchFamily="34" charset="0"/>
          </a:endParaRPr>
        </a:p>
      </dgm:t>
    </dgm:pt>
    <dgm:pt modelId="{57A347AD-BC4D-1F4D-8D3C-5960F7B7C8E8}" type="parTrans" cxnId="{965517D9-1A88-954D-83E6-1176E09B4594}">
      <dgm:prSet/>
      <dgm:spPr/>
      <dgm:t>
        <a:bodyPr/>
        <a:lstStyle/>
        <a:p>
          <a:endParaRPr lang="en-US" sz="1600" i="1">
            <a:latin typeface="Candara" panose="020E0502030303020204" pitchFamily="34" charset="0"/>
          </a:endParaRPr>
        </a:p>
      </dgm:t>
    </dgm:pt>
    <dgm:pt modelId="{A81A86B3-1E33-A74F-A8B3-E61B021C81FC}" type="sibTrans" cxnId="{965517D9-1A88-954D-83E6-1176E09B4594}">
      <dgm:prSet/>
      <dgm:spPr/>
      <dgm:t>
        <a:bodyPr/>
        <a:lstStyle/>
        <a:p>
          <a:endParaRPr lang="en-US" sz="1600" i="1">
            <a:latin typeface="Candara" panose="020E0502030303020204" pitchFamily="34" charset="0"/>
          </a:endParaRPr>
        </a:p>
      </dgm:t>
    </dgm:pt>
    <dgm:pt modelId="{BF5D968E-11EE-CA48-A326-A53354EEFB1A}">
      <dgm:prSet custT="1"/>
      <dgm:spPr/>
      <dgm:t>
        <a:bodyPr/>
        <a:lstStyle/>
        <a:p>
          <a:pPr>
            <a:buNone/>
          </a:pPr>
          <a:r>
            <a:rPr lang="en-US" sz="1600" i="1" dirty="0">
              <a:latin typeface="Candara" panose="020E0502030303020204" pitchFamily="34" charset="0"/>
            </a:rPr>
            <a:t>Surendra Kumar Jain V/s. Principal Commissioner &amp; </a:t>
          </a:r>
          <a:r>
            <a:rPr lang="en-US" sz="1600" i="1" dirty="0" err="1">
              <a:latin typeface="Candara" panose="020E0502030303020204" pitchFamily="34" charset="0"/>
            </a:rPr>
            <a:t>Anr</a:t>
          </a:r>
          <a:r>
            <a:rPr lang="en-US" sz="1600" i="1" dirty="0">
              <a:latin typeface="Candara" panose="020E0502030303020204" pitchFamily="34" charset="0"/>
            </a:rPr>
            <a:t>. W.P.(C) 17700/2022(Del HC)</a:t>
          </a:r>
          <a:endParaRPr lang="en-IN" sz="1600" i="1" dirty="0">
            <a:latin typeface="Candara" panose="020E0502030303020204" pitchFamily="34" charset="0"/>
          </a:endParaRPr>
        </a:p>
      </dgm:t>
    </dgm:pt>
    <dgm:pt modelId="{8EF0E084-F8DF-564A-AF1E-1BEB055B2715}" type="parTrans" cxnId="{A55A6514-8436-9143-90AD-3AC11865C6FF}">
      <dgm:prSet/>
      <dgm:spPr/>
      <dgm:t>
        <a:bodyPr/>
        <a:lstStyle/>
        <a:p>
          <a:endParaRPr lang="en-US" sz="1600" i="1">
            <a:latin typeface="Candara" panose="020E0502030303020204" pitchFamily="34" charset="0"/>
          </a:endParaRPr>
        </a:p>
      </dgm:t>
    </dgm:pt>
    <dgm:pt modelId="{6D6B711F-393B-0948-AA8D-5D3FAFC9DDF7}" type="sibTrans" cxnId="{A55A6514-8436-9143-90AD-3AC11865C6FF}">
      <dgm:prSet/>
      <dgm:spPr/>
      <dgm:t>
        <a:bodyPr/>
        <a:lstStyle/>
        <a:p>
          <a:endParaRPr lang="en-US" sz="1600" i="1">
            <a:latin typeface="Candara" panose="020E0502030303020204" pitchFamily="34" charset="0"/>
          </a:endParaRPr>
        </a:p>
      </dgm:t>
    </dgm:pt>
    <dgm:pt modelId="{9C642E96-6D5D-D741-9BE0-0382A5E1F3B6}">
      <dgm:prSet custT="1">
        <dgm:style>
          <a:lnRef idx="2">
            <a:schemeClr val="accent1"/>
          </a:lnRef>
          <a:fillRef idx="1">
            <a:schemeClr val="lt1"/>
          </a:fillRef>
          <a:effectRef idx="0">
            <a:schemeClr val="accent1"/>
          </a:effectRef>
          <a:fontRef idx="minor">
            <a:schemeClr val="dk1"/>
          </a:fontRef>
        </dgm:style>
      </dgm:prSet>
      <dgm:spPr/>
      <dgm:t>
        <a:bodyPr/>
        <a:lstStyle/>
        <a:p>
          <a:r>
            <a:rPr lang="en-IN" sz="1600" b="1" i="1" dirty="0">
              <a:latin typeface="Candara" panose="020E0502030303020204" pitchFamily="34" charset="0"/>
            </a:rPr>
            <a:t>Sufficient time should be given to submit reply to SCN</a:t>
          </a:r>
        </a:p>
      </dgm:t>
    </dgm:pt>
    <dgm:pt modelId="{D3D07F39-162C-5748-962B-0B9D148E663D}" type="parTrans" cxnId="{A50675E2-DFA8-DD47-9810-125C96B2D964}">
      <dgm:prSet/>
      <dgm:spPr/>
      <dgm:t>
        <a:bodyPr/>
        <a:lstStyle/>
        <a:p>
          <a:endParaRPr lang="en-US" i="1"/>
        </a:p>
      </dgm:t>
    </dgm:pt>
    <dgm:pt modelId="{BB725EDB-5056-D947-B611-AB953C93F0A9}" type="sibTrans" cxnId="{A50675E2-DFA8-DD47-9810-125C96B2D964}">
      <dgm:prSet/>
      <dgm:spPr/>
      <dgm:t>
        <a:bodyPr/>
        <a:lstStyle/>
        <a:p>
          <a:endParaRPr lang="en-US" i="1"/>
        </a:p>
      </dgm:t>
    </dgm:pt>
    <dgm:pt modelId="{B6EF04D3-C4B6-E440-B97D-4C61EC9A5B42}">
      <dgm:prSet custT="1"/>
      <dgm:spPr/>
      <dgm:t>
        <a:bodyPr/>
        <a:lstStyle/>
        <a:p>
          <a:pPr marL="0" indent="0">
            <a:buNone/>
            <a:tabLst/>
          </a:pPr>
          <a:r>
            <a:rPr lang="en-IN" sz="1600" b="0" i="1" u="none" dirty="0">
              <a:latin typeface="Candara" panose="020E0502030303020204" pitchFamily="34" charset="0"/>
            </a:rPr>
            <a:t>NTC Industries Ltd vs State Tax Officer [MAT 557 of 2022 with IA No. CAN 1 of 2022], Balaji Traders Vs STO [2021-TIOL-2068-HC-MAD-GST]</a:t>
          </a:r>
        </a:p>
      </dgm:t>
    </dgm:pt>
    <dgm:pt modelId="{89BC0267-87F2-1646-9CE3-DC864AF50ACB}" type="parTrans" cxnId="{CD6F73F1-6DA6-344B-A52C-095A2DB68F09}">
      <dgm:prSet/>
      <dgm:spPr/>
      <dgm:t>
        <a:bodyPr/>
        <a:lstStyle/>
        <a:p>
          <a:endParaRPr lang="en-US" i="1"/>
        </a:p>
      </dgm:t>
    </dgm:pt>
    <dgm:pt modelId="{E01E5F03-C691-A542-91CE-8D3796B2FD0A}" type="sibTrans" cxnId="{CD6F73F1-6DA6-344B-A52C-095A2DB68F09}">
      <dgm:prSet/>
      <dgm:spPr/>
      <dgm:t>
        <a:bodyPr/>
        <a:lstStyle/>
        <a:p>
          <a:endParaRPr lang="en-US" i="1"/>
        </a:p>
      </dgm:t>
    </dgm:pt>
    <dgm:pt modelId="{B89EB56B-304E-8142-80D9-C01EBBAE7B00}">
      <dgm:prSet custT="1">
        <dgm:style>
          <a:lnRef idx="2">
            <a:schemeClr val="accent1"/>
          </a:lnRef>
          <a:fillRef idx="1">
            <a:schemeClr val="lt1"/>
          </a:fillRef>
          <a:effectRef idx="0">
            <a:schemeClr val="accent1"/>
          </a:effectRef>
          <a:fontRef idx="minor">
            <a:schemeClr val="dk1"/>
          </a:fontRef>
        </dgm:style>
      </dgm:prSet>
      <dgm:spPr/>
      <dgm:t>
        <a:bodyPr/>
        <a:lstStyle/>
        <a:p>
          <a:pPr marL="0" indent="0">
            <a:buNone/>
            <a:tabLst/>
          </a:pPr>
          <a:r>
            <a:rPr lang="en-IN" sz="1600" b="1" i="1" u="none" dirty="0">
              <a:latin typeface="Candara" panose="020E0502030303020204" pitchFamily="34" charset="0"/>
            </a:rPr>
            <a:t>SCN to be issued before raising demand of penalty. </a:t>
          </a:r>
        </a:p>
      </dgm:t>
    </dgm:pt>
    <dgm:pt modelId="{BCDEDFBB-1B3E-6544-B775-07B5B9D0551C}" type="parTrans" cxnId="{6785FBE6-6436-B440-9FF3-A29F33DD6822}">
      <dgm:prSet/>
      <dgm:spPr/>
      <dgm:t>
        <a:bodyPr/>
        <a:lstStyle/>
        <a:p>
          <a:endParaRPr lang="en-US"/>
        </a:p>
      </dgm:t>
    </dgm:pt>
    <dgm:pt modelId="{93F440D6-3539-5B40-92B9-BDCE48654B46}" type="sibTrans" cxnId="{6785FBE6-6436-B440-9FF3-A29F33DD6822}">
      <dgm:prSet/>
      <dgm:spPr/>
      <dgm:t>
        <a:bodyPr/>
        <a:lstStyle/>
        <a:p>
          <a:endParaRPr lang="en-US"/>
        </a:p>
      </dgm:t>
    </dgm:pt>
    <dgm:pt modelId="{FD07F6F5-C54C-0140-86D7-1B9918CE2CBD}">
      <dgm:prSet custT="1">
        <dgm:style>
          <a:lnRef idx="2">
            <a:schemeClr val="accent1"/>
          </a:lnRef>
          <a:fillRef idx="1">
            <a:schemeClr val="lt1"/>
          </a:fillRef>
          <a:effectRef idx="0">
            <a:schemeClr val="accent1"/>
          </a:effectRef>
          <a:fontRef idx="minor">
            <a:schemeClr val="dk1"/>
          </a:fontRef>
        </dgm:style>
      </dgm:prSet>
      <dgm:spPr/>
      <dgm:t>
        <a:bodyPr/>
        <a:lstStyle/>
        <a:p>
          <a:pPr marL="0" indent="0">
            <a:buNone/>
          </a:pPr>
          <a:r>
            <a:rPr lang="en-IN" sz="1600" b="0" i="1" u="none" dirty="0">
              <a:latin typeface="Candara" panose="020E0502030303020204" pitchFamily="34" charset="0"/>
            </a:rPr>
            <a:t>D Rama </a:t>
          </a:r>
          <a:r>
            <a:rPr lang="en-IN" sz="1600" b="0" i="1" u="none" dirty="0" err="1">
              <a:latin typeface="Candara" panose="020E0502030303020204" pitchFamily="34" charset="0"/>
            </a:rPr>
            <a:t>Kotiah</a:t>
          </a:r>
          <a:r>
            <a:rPr lang="en-IN" sz="1600" b="0" i="1" u="none" dirty="0">
              <a:latin typeface="Candara" panose="020E0502030303020204" pitchFamily="34" charset="0"/>
            </a:rPr>
            <a:t> And Company Vs State Of Andhra Pradesh [2018-TIOL-3108-HC-AP-GST]</a:t>
          </a:r>
        </a:p>
      </dgm:t>
    </dgm:pt>
    <dgm:pt modelId="{60EB8099-F0B8-FC48-88DC-530824DE3C4E}" type="parTrans" cxnId="{AD4DA15B-C3B7-9346-A6B8-3D68D73433B8}">
      <dgm:prSet/>
      <dgm:spPr/>
      <dgm:t>
        <a:bodyPr/>
        <a:lstStyle/>
        <a:p>
          <a:endParaRPr lang="en-US"/>
        </a:p>
      </dgm:t>
    </dgm:pt>
    <dgm:pt modelId="{C900896A-62BA-484F-8D44-9FAE50E4D55B}" type="sibTrans" cxnId="{AD4DA15B-C3B7-9346-A6B8-3D68D73433B8}">
      <dgm:prSet/>
      <dgm:spPr/>
      <dgm:t>
        <a:bodyPr/>
        <a:lstStyle/>
        <a:p>
          <a:endParaRPr lang="en-US"/>
        </a:p>
      </dgm:t>
    </dgm:pt>
    <dgm:pt modelId="{41CF649B-3B13-614E-9D0D-4EE34155BBDB}" type="pres">
      <dgm:prSet presAssocID="{30DC8B16-188F-7B41-BD66-F53ADA2FDFBD}" presName="linear" presStyleCnt="0">
        <dgm:presLayoutVars>
          <dgm:dir/>
          <dgm:animLvl val="lvl"/>
          <dgm:resizeHandles val="exact"/>
        </dgm:presLayoutVars>
      </dgm:prSet>
      <dgm:spPr/>
    </dgm:pt>
    <dgm:pt modelId="{332F48D6-6F23-6944-96D6-AFF9916250E7}" type="pres">
      <dgm:prSet presAssocID="{1A0D7F0B-08E7-2F43-A437-05B4F0783C61}" presName="parentLin" presStyleCnt="0"/>
      <dgm:spPr/>
    </dgm:pt>
    <dgm:pt modelId="{C4331A51-4252-F64E-AD80-956980E6FA96}" type="pres">
      <dgm:prSet presAssocID="{1A0D7F0B-08E7-2F43-A437-05B4F0783C61}" presName="parentLeftMargin" presStyleLbl="node1" presStyleIdx="0" presStyleCnt="5"/>
      <dgm:spPr/>
    </dgm:pt>
    <dgm:pt modelId="{87A7FB68-1802-0A48-B525-0C01ADF9F8FE}" type="pres">
      <dgm:prSet presAssocID="{1A0D7F0B-08E7-2F43-A437-05B4F0783C61}" presName="parentText" presStyleLbl="node1" presStyleIdx="0" presStyleCnt="5">
        <dgm:presLayoutVars>
          <dgm:chMax val="0"/>
          <dgm:bulletEnabled val="1"/>
        </dgm:presLayoutVars>
      </dgm:prSet>
      <dgm:spPr/>
    </dgm:pt>
    <dgm:pt modelId="{2779EBD0-B862-3F4E-8639-28D166AD51C2}" type="pres">
      <dgm:prSet presAssocID="{1A0D7F0B-08E7-2F43-A437-05B4F0783C61}" presName="negativeSpace" presStyleCnt="0"/>
      <dgm:spPr/>
    </dgm:pt>
    <dgm:pt modelId="{235BF6BB-5DFD-0643-9B99-3D2FFC0B1309}" type="pres">
      <dgm:prSet presAssocID="{1A0D7F0B-08E7-2F43-A437-05B4F0783C61}" presName="childText" presStyleLbl="conFgAcc1" presStyleIdx="0" presStyleCnt="5">
        <dgm:presLayoutVars>
          <dgm:bulletEnabled val="1"/>
        </dgm:presLayoutVars>
      </dgm:prSet>
      <dgm:spPr/>
    </dgm:pt>
    <dgm:pt modelId="{4D3F06AF-C9BB-CF4D-B13E-9D9CA8D12F0D}" type="pres">
      <dgm:prSet presAssocID="{06C8FEED-A083-B04B-8329-5EEBCBE1F844}" presName="spaceBetweenRectangles" presStyleCnt="0"/>
      <dgm:spPr/>
    </dgm:pt>
    <dgm:pt modelId="{7B9F93FF-172B-FD44-8E42-52D66AF94700}" type="pres">
      <dgm:prSet presAssocID="{D3D4CA96-A691-164D-A712-247A3D217A50}" presName="parentLin" presStyleCnt="0"/>
      <dgm:spPr/>
    </dgm:pt>
    <dgm:pt modelId="{C650FE54-32E0-CC4D-92B8-125AD3F055DC}" type="pres">
      <dgm:prSet presAssocID="{D3D4CA96-A691-164D-A712-247A3D217A50}" presName="parentLeftMargin" presStyleLbl="node1" presStyleIdx="0" presStyleCnt="5"/>
      <dgm:spPr/>
    </dgm:pt>
    <dgm:pt modelId="{69B85593-A90F-A444-9DE9-8129DD8CC3BD}" type="pres">
      <dgm:prSet presAssocID="{D3D4CA96-A691-164D-A712-247A3D217A50}" presName="parentText" presStyleLbl="node1" presStyleIdx="1" presStyleCnt="5" custScaleX="101130">
        <dgm:presLayoutVars>
          <dgm:chMax val="0"/>
          <dgm:bulletEnabled val="1"/>
        </dgm:presLayoutVars>
      </dgm:prSet>
      <dgm:spPr/>
    </dgm:pt>
    <dgm:pt modelId="{B8C03B60-18CF-6045-B168-CD1F1CD2013F}" type="pres">
      <dgm:prSet presAssocID="{D3D4CA96-A691-164D-A712-247A3D217A50}" presName="negativeSpace" presStyleCnt="0"/>
      <dgm:spPr/>
    </dgm:pt>
    <dgm:pt modelId="{F1E28F71-172D-DB45-8025-063E0AF96473}" type="pres">
      <dgm:prSet presAssocID="{D3D4CA96-A691-164D-A712-247A3D217A50}" presName="childText" presStyleLbl="conFgAcc1" presStyleIdx="1" presStyleCnt="5">
        <dgm:presLayoutVars>
          <dgm:bulletEnabled val="1"/>
        </dgm:presLayoutVars>
      </dgm:prSet>
      <dgm:spPr/>
    </dgm:pt>
    <dgm:pt modelId="{006EFD7C-BA31-AE49-81A4-DA7ECCC28695}" type="pres">
      <dgm:prSet presAssocID="{5DD21CCA-F31E-8347-8872-2BC094E795AE}" presName="spaceBetweenRectangles" presStyleCnt="0"/>
      <dgm:spPr/>
    </dgm:pt>
    <dgm:pt modelId="{A71FBAFF-BE51-D24B-9081-230389DA4DE9}" type="pres">
      <dgm:prSet presAssocID="{B61C3B61-0B84-9946-8EFC-0711FF96A375}" presName="parentLin" presStyleCnt="0"/>
      <dgm:spPr/>
    </dgm:pt>
    <dgm:pt modelId="{ABBB1389-A643-A841-A647-132D647DF7BE}" type="pres">
      <dgm:prSet presAssocID="{B61C3B61-0B84-9946-8EFC-0711FF96A375}" presName="parentLeftMargin" presStyleLbl="node1" presStyleIdx="1" presStyleCnt="5"/>
      <dgm:spPr/>
    </dgm:pt>
    <dgm:pt modelId="{8D39D144-8862-FA48-B545-BE34FAFE7EA7}" type="pres">
      <dgm:prSet presAssocID="{B61C3B61-0B84-9946-8EFC-0711FF96A375}" presName="parentText" presStyleLbl="node1" presStyleIdx="2" presStyleCnt="5">
        <dgm:presLayoutVars>
          <dgm:chMax val="0"/>
          <dgm:bulletEnabled val="1"/>
        </dgm:presLayoutVars>
      </dgm:prSet>
      <dgm:spPr/>
    </dgm:pt>
    <dgm:pt modelId="{AE584A0C-91BA-9E45-A548-B76C556ACE5A}" type="pres">
      <dgm:prSet presAssocID="{B61C3B61-0B84-9946-8EFC-0711FF96A375}" presName="negativeSpace" presStyleCnt="0"/>
      <dgm:spPr/>
    </dgm:pt>
    <dgm:pt modelId="{4009713C-44EE-EE4C-88AC-4CBDB1A72B7A}" type="pres">
      <dgm:prSet presAssocID="{B61C3B61-0B84-9946-8EFC-0711FF96A375}" presName="childText" presStyleLbl="conFgAcc1" presStyleIdx="2" presStyleCnt="5">
        <dgm:presLayoutVars>
          <dgm:bulletEnabled val="1"/>
        </dgm:presLayoutVars>
      </dgm:prSet>
      <dgm:spPr/>
    </dgm:pt>
    <dgm:pt modelId="{2782992C-08AF-3340-8F67-6656B95CA66A}" type="pres">
      <dgm:prSet presAssocID="{A81A86B3-1E33-A74F-A8B3-E61B021C81FC}" presName="spaceBetweenRectangles" presStyleCnt="0"/>
      <dgm:spPr/>
    </dgm:pt>
    <dgm:pt modelId="{285FB5BB-48F9-8946-84D3-C5E91DD95E28}" type="pres">
      <dgm:prSet presAssocID="{9C642E96-6D5D-D741-9BE0-0382A5E1F3B6}" presName="parentLin" presStyleCnt="0"/>
      <dgm:spPr/>
    </dgm:pt>
    <dgm:pt modelId="{2457404C-95E4-E647-8465-A3AC0A75F8C7}" type="pres">
      <dgm:prSet presAssocID="{9C642E96-6D5D-D741-9BE0-0382A5E1F3B6}" presName="parentLeftMargin" presStyleLbl="node1" presStyleIdx="2" presStyleCnt="5"/>
      <dgm:spPr/>
    </dgm:pt>
    <dgm:pt modelId="{0B27FB0F-F247-F04C-A70C-EBDE62A52CBB}" type="pres">
      <dgm:prSet presAssocID="{9C642E96-6D5D-D741-9BE0-0382A5E1F3B6}" presName="parentText" presStyleLbl="node1" presStyleIdx="3" presStyleCnt="5">
        <dgm:presLayoutVars>
          <dgm:chMax val="0"/>
          <dgm:bulletEnabled val="1"/>
        </dgm:presLayoutVars>
      </dgm:prSet>
      <dgm:spPr/>
    </dgm:pt>
    <dgm:pt modelId="{CCC96B17-C7F2-BC47-80B4-54838ED2C8D3}" type="pres">
      <dgm:prSet presAssocID="{9C642E96-6D5D-D741-9BE0-0382A5E1F3B6}" presName="negativeSpace" presStyleCnt="0"/>
      <dgm:spPr/>
    </dgm:pt>
    <dgm:pt modelId="{80503097-2BE9-3249-A786-BD3A8E32F192}" type="pres">
      <dgm:prSet presAssocID="{9C642E96-6D5D-D741-9BE0-0382A5E1F3B6}" presName="childText" presStyleLbl="conFgAcc1" presStyleIdx="3" presStyleCnt="5">
        <dgm:presLayoutVars>
          <dgm:bulletEnabled val="1"/>
        </dgm:presLayoutVars>
      </dgm:prSet>
      <dgm:spPr/>
    </dgm:pt>
    <dgm:pt modelId="{E1FC292B-E406-724D-9F82-9566D71AD732}" type="pres">
      <dgm:prSet presAssocID="{BB725EDB-5056-D947-B611-AB953C93F0A9}" presName="spaceBetweenRectangles" presStyleCnt="0"/>
      <dgm:spPr/>
    </dgm:pt>
    <dgm:pt modelId="{AC9CE626-8202-6643-9143-F7B3FFCB75AD}" type="pres">
      <dgm:prSet presAssocID="{B89EB56B-304E-8142-80D9-C01EBBAE7B00}" presName="parentLin" presStyleCnt="0"/>
      <dgm:spPr/>
    </dgm:pt>
    <dgm:pt modelId="{D8229AAF-2EEF-2147-B4C9-75F5A67BFC04}" type="pres">
      <dgm:prSet presAssocID="{B89EB56B-304E-8142-80D9-C01EBBAE7B00}" presName="parentLeftMargin" presStyleLbl="node1" presStyleIdx="3" presStyleCnt="5"/>
      <dgm:spPr/>
    </dgm:pt>
    <dgm:pt modelId="{9C60FFF8-74A7-174A-AA2F-20C4016141F9}" type="pres">
      <dgm:prSet presAssocID="{B89EB56B-304E-8142-80D9-C01EBBAE7B00}" presName="parentText" presStyleLbl="node1" presStyleIdx="4" presStyleCnt="5">
        <dgm:presLayoutVars>
          <dgm:chMax val="0"/>
          <dgm:bulletEnabled val="1"/>
        </dgm:presLayoutVars>
      </dgm:prSet>
      <dgm:spPr/>
    </dgm:pt>
    <dgm:pt modelId="{A176766E-48F6-2643-9698-DCB1C2FFA62A}" type="pres">
      <dgm:prSet presAssocID="{B89EB56B-304E-8142-80D9-C01EBBAE7B00}" presName="negativeSpace" presStyleCnt="0"/>
      <dgm:spPr/>
    </dgm:pt>
    <dgm:pt modelId="{A38D2A0F-7F28-1740-97D2-F66C44033028}" type="pres">
      <dgm:prSet presAssocID="{B89EB56B-304E-8142-80D9-C01EBBAE7B00}" presName="childText" presStyleLbl="conFgAcc1" presStyleIdx="4" presStyleCnt="5">
        <dgm:presLayoutVars>
          <dgm:bulletEnabled val="1"/>
        </dgm:presLayoutVars>
      </dgm:prSet>
      <dgm:spPr/>
    </dgm:pt>
  </dgm:ptLst>
  <dgm:cxnLst>
    <dgm:cxn modelId="{DE2FBB09-86D8-1541-A0BA-F906C057FD0D}" type="presOf" srcId="{93072F59-09FE-8540-8358-C76A00AFCD69}" destId="{F1E28F71-172D-DB45-8025-063E0AF96473}" srcOrd="0" destOrd="0" presId="urn:microsoft.com/office/officeart/2005/8/layout/list1"/>
    <dgm:cxn modelId="{A55A6514-8436-9143-90AD-3AC11865C6FF}" srcId="{B61C3B61-0B84-9946-8EFC-0711FF96A375}" destId="{BF5D968E-11EE-CA48-A326-A53354EEFB1A}" srcOrd="0" destOrd="0" parTransId="{8EF0E084-F8DF-564A-AF1E-1BEB055B2715}" sibTransId="{6D6B711F-393B-0948-AA8D-5D3FAFC9DDF7}"/>
    <dgm:cxn modelId="{B94F1024-7A12-274F-931F-C377CB889318}" type="presOf" srcId="{1A0D7F0B-08E7-2F43-A437-05B4F0783C61}" destId="{C4331A51-4252-F64E-AD80-956980E6FA96}" srcOrd="0" destOrd="0" presId="urn:microsoft.com/office/officeart/2005/8/layout/list1"/>
    <dgm:cxn modelId="{FFCF4025-C1D6-9441-8C4D-466B51F8733F}" type="presOf" srcId="{FD07F6F5-C54C-0140-86D7-1B9918CE2CBD}" destId="{A38D2A0F-7F28-1740-97D2-F66C44033028}" srcOrd="0" destOrd="0" presId="urn:microsoft.com/office/officeart/2005/8/layout/list1"/>
    <dgm:cxn modelId="{6FC10B29-46D0-A849-819E-DF491984C67F}" type="presOf" srcId="{9C642E96-6D5D-D741-9BE0-0382A5E1F3B6}" destId="{0B27FB0F-F247-F04C-A70C-EBDE62A52CBB}" srcOrd="1" destOrd="0" presId="urn:microsoft.com/office/officeart/2005/8/layout/list1"/>
    <dgm:cxn modelId="{1F6A112D-3AF5-D64C-A200-EDDFB52943B2}" srcId="{30DC8B16-188F-7B41-BD66-F53ADA2FDFBD}" destId="{1A0D7F0B-08E7-2F43-A437-05B4F0783C61}" srcOrd="0" destOrd="0" parTransId="{31F276EE-467A-1849-8CB1-EA2C9F70E8A4}" sibTransId="{06C8FEED-A083-B04B-8329-5EEBCBE1F844}"/>
    <dgm:cxn modelId="{87802D30-D489-964A-8203-061EB451A4F6}" type="presOf" srcId="{D3D4CA96-A691-164D-A712-247A3D217A50}" destId="{C650FE54-32E0-CC4D-92B8-125AD3F055DC}" srcOrd="0" destOrd="0" presId="urn:microsoft.com/office/officeart/2005/8/layout/list1"/>
    <dgm:cxn modelId="{C2810A35-8C7F-624E-8C86-91D42F13E5CA}" type="presOf" srcId="{30DC8B16-188F-7B41-BD66-F53ADA2FDFBD}" destId="{41CF649B-3B13-614E-9D0D-4EE34155BBDB}" srcOrd="0" destOrd="0" presId="urn:microsoft.com/office/officeart/2005/8/layout/list1"/>
    <dgm:cxn modelId="{D9513F3A-B1E7-5A4C-AEF9-47FB2E6A11AB}" type="presOf" srcId="{B89EB56B-304E-8142-80D9-C01EBBAE7B00}" destId="{9C60FFF8-74A7-174A-AA2F-20C4016141F9}" srcOrd="1" destOrd="0" presId="urn:microsoft.com/office/officeart/2005/8/layout/list1"/>
    <dgm:cxn modelId="{AD4DA15B-C3B7-9346-A6B8-3D68D73433B8}" srcId="{B89EB56B-304E-8142-80D9-C01EBBAE7B00}" destId="{FD07F6F5-C54C-0140-86D7-1B9918CE2CBD}" srcOrd="0" destOrd="0" parTransId="{60EB8099-F0B8-FC48-88DC-530824DE3C4E}" sibTransId="{C900896A-62BA-484F-8D44-9FAE50E4D55B}"/>
    <dgm:cxn modelId="{A4CEA664-4D7A-124C-8E32-A2BA7713ECE0}" type="presOf" srcId="{B89EB56B-304E-8142-80D9-C01EBBAE7B00}" destId="{D8229AAF-2EEF-2147-B4C9-75F5A67BFC04}" srcOrd="0" destOrd="0" presId="urn:microsoft.com/office/officeart/2005/8/layout/list1"/>
    <dgm:cxn modelId="{9B235E45-23DA-6A45-A970-33A60CF11FC6}" type="presOf" srcId="{B61C3B61-0B84-9946-8EFC-0711FF96A375}" destId="{8D39D144-8862-FA48-B545-BE34FAFE7EA7}" srcOrd="1" destOrd="0" presId="urn:microsoft.com/office/officeart/2005/8/layout/list1"/>
    <dgm:cxn modelId="{D5C41047-E8FF-BF42-80B2-4BE28DF55AF0}" type="presOf" srcId="{D3D4CA96-A691-164D-A712-247A3D217A50}" destId="{69B85593-A90F-A444-9DE9-8129DD8CC3BD}" srcOrd="1" destOrd="0" presId="urn:microsoft.com/office/officeart/2005/8/layout/list1"/>
    <dgm:cxn modelId="{1603464E-AB7D-EF4C-97AF-C22D52D1C82C}" type="presOf" srcId="{BF5D968E-11EE-CA48-A326-A53354EEFB1A}" destId="{4009713C-44EE-EE4C-88AC-4CBDB1A72B7A}" srcOrd="0" destOrd="0" presId="urn:microsoft.com/office/officeart/2005/8/layout/list1"/>
    <dgm:cxn modelId="{CA12F47A-BD0C-B64B-9D43-A377E208C809}" type="presOf" srcId="{B6EF04D3-C4B6-E440-B97D-4C61EC9A5B42}" destId="{80503097-2BE9-3249-A786-BD3A8E32F192}" srcOrd="0" destOrd="0" presId="urn:microsoft.com/office/officeart/2005/8/layout/list1"/>
    <dgm:cxn modelId="{752A3D7C-995C-6F49-B5BA-1C95BAD039A3}" srcId="{1A0D7F0B-08E7-2F43-A437-05B4F0783C61}" destId="{944E1718-DDF5-5D43-B712-17603FC55FBE}" srcOrd="0" destOrd="0" parTransId="{ECF94452-19DF-7C4E-953B-91B061E138EA}" sibTransId="{7F826592-A443-0547-8766-36B0D1518389}"/>
    <dgm:cxn modelId="{2ABDF381-96F0-9B47-BFF1-9B3F91CBE099}" type="presOf" srcId="{944E1718-DDF5-5D43-B712-17603FC55FBE}" destId="{235BF6BB-5DFD-0643-9B99-3D2FFC0B1309}" srcOrd="0" destOrd="0" presId="urn:microsoft.com/office/officeart/2005/8/layout/list1"/>
    <dgm:cxn modelId="{643EA8A1-B6FF-8F40-9952-58B334CA4C42}" type="presOf" srcId="{B61C3B61-0B84-9946-8EFC-0711FF96A375}" destId="{ABBB1389-A643-A841-A647-132D647DF7BE}" srcOrd="0" destOrd="0" presId="urn:microsoft.com/office/officeart/2005/8/layout/list1"/>
    <dgm:cxn modelId="{74995AD4-E86C-8F42-B4A4-285915FCEEF8}" srcId="{30DC8B16-188F-7B41-BD66-F53ADA2FDFBD}" destId="{D3D4CA96-A691-164D-A712-247A3D217A50}" srcOrd="1" destOrd="0" parTransId="{A322D001-AF0F-3845-BF58-9FC5545AE907}" sibTransId="{5DD21CCA-F31E-8347-8872-2BC094E795AE}"/>
    <dgm:cxn modelId="{78FEC8D5-8D2A-544E-B5E8-113A8BC94FCE}" srcId="{D3D4CA96-A691-164D-A712-247A3D217A50}" destId="{93072F59-09FE-8540-8358-C76A00AFCD69}" srcOrd="0" destOrd="0" parTransId="{AC2D5BFC-6505-A040-90F2-C206D812BB60}" sibTransId="{FA2472A9-7314-0441-A8CB-E2024A1743F2}"/>
    <dgm:cxn modelId="{965517D9-1A88-954D-83E6-1176E09B4594}" srcId="{30DC8B16-188F-7B41-BD66-F53ADA2FDFBD}" destId="{B61C3B61-0B84-9946-8EFC-0711FF96A375}" srcOrd="2" destOrd="0" parTransId="{57A347AD-BC4D-1F4D-8D3C-5960F7B7C8E8}" sibTransId="{A81A86B3-1E33-A74F-A8B3-E61B021C81FC}"/>
    <dgm:cxn modelId="{A7D015DE-9FE7-7549-A5C8-43E97C48406C}" type="presOf" srcId="{1A0D7F0B-08E7-2F43-A437-05B4F0783C61}" destId="{87A7FB68-1802-0A48-B525-0C01ADF9F8FE}" srcOrd="1" destOrd="0" presId="urn:microsoft.com/office/officeart/2005/8/layout/list1"/>
    <dgm:cxn modelId="{A50675E2-DFA8-DD47-9810-125C96B2D964}" srcId="{30DC8B16-188F-7B41-BD66-F53ADA2FDFBD}" destId="{9C642E96-6D5D-D741-9BE0-0382A5E1F3B6}" srcOrd="3" destOrd="0" parTransId="{D3D07F39-162C-5748-962B-0B9D148E663D}" sibTransId="{BB725EDB-5056-D947-B611-AB953C93F0A9}"/>
    <dgm:cxn modelId="{6785FBE6-6436-B440-9FF3-A29F33DD6822}" srcId="{30DC8B16-188F-7B41-BD66-F53ADA2FDFBD}" destId="{B89EB56B-304E-8142-80D9-C01EBBAE7B00}" srcOrd="4" destOrd="0" parTransId="{BCDEDFBB-1B3E-6544-B775-07B5B9D0551C}" sibTransId="{93F440D6-3539-5B40-92B9-BDCE48654B46}"/>
    <dgm:cxn modelId="{271E41ED-681B-CE46-ADDE-28324A2BED47}" type="presOf" srcId="{9C642E96-6D5D-D741-9BE0-0382A5E1F3B6}" destId="{2457404C-95E4-E647-8465-A3AC0A75F8C7}" srcOrd="0" destOrd="0" presId="urn:microsoft.com/office/officeart/2005/8/layout/list1"/>
    <dgm:cxn modelId="{CD6F73F1-6DA6-344B-A52C-095A2DB68F09}" srcId="{9C642E96-6D5D-D741-9BE0-0382A5E1F3B6}" destId="{B6EF04D3-C4B6-E440-B97D-4C61EC9A5B42}" srcOrd="0" destOrd="0" parTransId="{89BC0267-87F2-1646-9CE3-DC864AF50ACB}" sibTransId="{E01E5F03-C691-A542-91CE-8D3796B2FD0A}"/>
    <dgm:cxn modelId="{BC1F99A8-29A3-0949-BF0E-F1DE3FB4AE3F}" type="presParOf" srcId="{41CF649B-3B13-614E-9D0D-4EE34155BBDB}" destId="{332F48D6-6F23-6944-96D6-AFF9916250E7}" srcOrd="0" destOrd="0" presId="urn:microsoft.com/office/officeart/2005/8/layout/list1"/>
    <dgm:cxn modelId="{7C3EF68D-DC9A-5040-87AA-098460817813}" type="presParOf" srcId="{332F48D6-6F23-6944-96D6-AFF9916250E7}" destId="{C4331A51-4252-F64E-AD80-956980E6FA96}" srcOrd="0" destOrd="0" presId="urn:microsoft.com/office/officeart/2005/8/layout/list1"/>
    <dgm:cxn modelId="{B6A0D802-0B36-4543-8CF9-A6C840A1D283}" type="presParOf" srcId="{332F48D6-6F23-6944-96D6-AFF9916250E7}" destId="{87A7FB68-1802-0A48-B525-0C01ADF9F8FE}" srcOrd="1" destOrd="0" presId="urn:microsoft.com/office/officeart/2005/8/layout/list1"/>
    <dgm:cxn modelId="{2EF96829-3D89-4D48-B6CA-CC2AB4A30CA2}" type="presParOf" srcId="{41CF649B-3B13-614E-9D0D-4EE34155BBDB}" destId="{2779EBD0-B862-3F4E-8639-28D166AD51C2}" srcOrd="1" destOrd="0" presId="urn:microsoft.com/office/officeart/2005/8/layout/list1"/>
    <dgm:cxn modelId="{BC6FEEBE-A376-4446-8642-AE00C983C7CD}" type="presParOf" srcId="{41CF649B-3B13-614E-9D0D-4EE34155BBDB}" destId="{235BF6BB-5DFD-0643-9B99-3D2FFC0B1309}" srcOrd="2" destOrd="0" presId="urn:microsoft.com/office/officeart/2005/8/layout/list1"/>
    <dgm:cxn modelId="{3868139F-173F-E043-B737-B260EE8B028E}" type="presParOf" srcId="{41CF649B-3B13-614E-9D0D-4EE34155BBDB}" destId="{4D3F06AF-C9BB-CF4D-B13E-9D9CA8D12F0D}" srcOrd="3" destOrd="0" presId="urn:microsoft.com/office/officeart/2005/8/layout/list1"/>
    <dgm:cxn modelId="{8B2BF85D-5BF3-CB40-94D8-CCB1F8C434FA}" type="presParOf" srcId="{41CF649B-3B13-614E-9D0D-4EE34155BBDB}" destId="{7B9F93FF-172B-FD44-8E42-52D66AF94700}" srcOrd="4" destOrd="0" presId="urn:microsoft.com/office/officeart/2005/8/layout/list1"/>
    <dgm:cxn modelId="{19669C6B-436F-AD46-B073-5C74E95509F4}" type="presParOf" srcId="{7B9F93FF-172B-FD44-8E42-52D66AF94700}" destId="{C650FE54-32E0-CC4D-92B8-125AD3F055DC}" srcOrd="0" destOrd="0" presId="urn:microsoft.com/office/officeart/2005/8/layout/list1"/>
    <dgm:cxn modelId="{B4220FB1-D77B-564F-A0E1-0971C0F5DB30}" type="presParOf" srcId="{7B9F93FF-172B-FD44-8E42-52D66AF94700}" destId="{69B85593-A90F-A444-9DE9-8129DD8CC3BD}" srcOrd="1" destOrd="0" presId="urn:microsoft.com/office/officeart/2005/8/layout/list1"/>
    <dgm:cxn modelId="{EE8312B0-30DC-F848-BF3E-174EF7FE6CFF}" type="presParOf" srcId="{41CF649B-3B13-614E-9D0D-4EE34155BBDB}" destId="{B8C03B60-18CF-6045-B168-CD1F1CD2013F}" srcOrd="5" destOrd="0" presId="urn:microsoft.com/office/officeart/2005/8/layout/list1"/>
    <dgm:cxn modelId="{D1987F21-1199-4842-A254-76771F48EB26}" type="presParOf" srcId="{41CF649B-3B13-614E-9D0D-4EE34155BBDB}" destId="{F1E28F71-172D-DB45-8025-063E0AF96473}" srcOrd="6" destOrd="0" presId="urn:microsoft.com/office/officeart/2005/8/layout/list1"/>
    <dgm:cxn modelId="{687B9A7D-85E0-B845-B2E1-E781A509EE32}" type="presParOf" srcId="{41CF649B-3B13-614E-9D0D-4EE34155BBDB}" destId="{006EFD7C-BA31-AE49-81A4-DA7ECCC28695}" srcOrd="7" destOrd="0" presId="urn:microsoft.com/office/officeart/2005/8/layout/list1"/>
    <dgm:cxn modelId="{3C10F16D-B182-8C40-9CD9-5D46D42D0CAF}" type="presParOf" srcId="{41CF649B-3B13-614E-9D0D-4EE34155BBDB}" destId="{A71FBAFF-BE51-D24B-9081-230389DA4DE9}" srcOrd="8" destOrd="0" presId="urn:microsoft.com/office/officeart/2005/8/layout/list1"/>
    <dgm:cxn modelId="{F1B78F71-3000-B246-890F-9A73DE28AD71}" type="presParOf" srcId="{A71FBAFF-BE51-D24B-9081-230389DA4DE9}" destId="{ABBB1389-A643-A841-A647-132D647DF7BE}" srcOrd="0" destOrd="0" presId="urn:microsoft.com/office/officeart/2005/8/layout/list1"/>
    <dgm:cxn modelId="{F39448C2-AD34-524F-95CC-F748FA247DC7}" type="presParOf" srcId="{A71FBAFF-BE51-D24B-9081-230389DA4DE9}" destId="{8D39D144-8862-FA48-B545-BE34FAFE7EA7}" srcOrd="1" destOrd="0" presId="urn:microsoft.com/office/officeart/2005/8/layout/list1"/>
    <dgm:cxn modelId="{8087DF4D-886F-8541-84DB-FEE412E36F76}" type="presParOf" srcId="{41CF649B-3B13-614E-9D0D-4EE34155BBDB}" destId="{AE584A0C-91BA-9E45-A548-B76C556ACE5A}" srcOrd="9" destOrd="0" presId="urn:microsoft.com/office/officeart/2005/8/layout/list1"/>
    <dgm:cxn modelId="{47044BD5-4B32-E643-BE78-801A0ADF9169}" type="presParOf" srcId="{41CF649B-3B13-614E-9D0D-4EE34155BBDB}" destId="{4009713C-44EE-EE4C-88AC-4CBDB1A72B7A}" srcOrd="10" destOrd="0" presId="urn:microsoft.com/office/officeart/2005/8/layout/list1"/>
    <dgm:cxn modelId="{229E6308-DCE3-AE49-8C2B-30E2728BB467}" type="presParOf" srcId="{41CF649B-3B13-614E-9D0D-4EE34155BBDB}" destId="{2782992C-08AF-3340-8F67-6656B95CA66A}" srcOrd="11" destOrd="0" presId="urn:microsoft.com/office/officeart/2005/8/layout/list1"/>
    <dgm:cxn modelId="{38DAABB6-5E5B-EA40-8DC7-9C5E21344E6F}" type="presParOf" srcId="{41CF649B-3B13-614E-9D0D-4EE34155BBDB}" destId="{285FB5BB-48F9-8946-84D3-C5E91DD95E28}" srcOrd="12" destOrd="0" presId="urn:microsoft.com/office/officeart/2005/8/layout/list1"/>
    <dgm:cxn modelId="{A2174973-0B1E-5D44-B781-E86C50977136}" type="presParOf" srcId="{285FB5BB-48F9-8946-84D3-C5E91DD95E28}" destId="{2457404C-95E4-E647-8465-A3AC0A75F8C7}" srcOrd="0" destOrd="0" presId="urn:microsoft.com/office/officeart/2005/8/layout/list1"/>
    <dgm:cxn modelId="{67E5E5E1-9E2F-DE49-8810-8CE2FAF3FF20}" type="presParOf" srcId="{285FB5BB-48F9-8946-84D3-C5E91DD95E28}" destId="{0B27FB0F-F247-F04C-A70C-EBDE62A52CBB}" srcOrd="1" destOrd="0" presId="urn:microsoft.com/office/officeart/2005/8/layout/list1"/>
    <dgm:cxn modelId="{30C57732-40D9-D141-B1CA-67337B644057}" type="presParOf" srcId="{41CF649B-3B13-614E-9D0D-4EE34155BBDB}" destId="{CCC96B17-C7F2-BC47-80B4-54838ED2C8D3}" srcOrd="13" destOrd="0" presId="urn:microsoft.com/office/officeart/2005/8/layout/list1"/>
    <dgm:cxn modelId="{11E4A870-6551-7C41-B6F1-742EBF9818A5}" type="presParOf" srcId="{41CF649B-3B13-614E-9D0D-4EE34155BBDB}" destId="{80503097-2BE9-3249-A786-BD3A8E32F192}" srcOrd="14" destOrd="0" presId="urn:microsoft.com/office/officeart/2005/8/layout/list1"/>
    <dgm:cxn modelId="{542BF54A-60AD-884F-A2B9-CDC36B033A45}" type="presParOf" srcId="{41CF649B-3B13-614E-9D0D-4EE34155BBDB}" destId="{E1FC292B-E406-724D-9F82-9566D71AD732}" srcOrd="15" destOrd="0" presId="urn:microsoft.com/office/officeart/2005/8/layout/list1"/>
    <dgm:cxn modelId="{19AD919C-E18F-8B46-A673-696B6A50D2F6}" type="presParOf" srcId="{41CF649B-3B13-614E-9D0D-4EE34155BBDB}" destId="{AC9CE626-8202-6643-9143-F7B3FFCB75AD}" srcOrd="16" destOrd="0" presId="urn:microsoft.com/office/officeart/2005/8/layout/list1"/>
    <dgm:cxn modelId="{9292F26D-2947-6C40-8785-2630A1C43A6D}" type="presParOf" srcId="{AC9CE626-8202-6643-9143-F7B3FFCB75AD}" destId="{D8229AAF-2EEF-2147-B4C9-75F5A67BFC04}" srcOrd="0" destOrd="0" presId="urn:microsoft.com/office/officeart/2005/8/layout/list1"/>
    <dgm:cxn modelId="{117574CA-69B5-644B-BA9C-29C8A4778557}" type="presParOf" srcId="{AC9CE626-8202-6643-9143-F7B3FFCB75AD}" destId="{9C60FFF8-74A7-174A-AA2F-20C4016141F9}" srcOrd="1" destOrd="0" presId="urn:microsoft.com/office/officeart/2005/8/layout/list1"/>
    <dgm:cxn modelId="{D2AAF0A1-F234-2E43-86DE-3F9D6ED0232E}" type="presParOf" srcId="{41CF649B-3B13-614E-9D0D-4EE34155BBDB}" destId="{A176766E-48F6-2643-9698-DCB1C2FFA62A}" srcOrd="17" destOrd="0" presId="urn:microsoft.com/office/officeart/2005/8/layout/list1"/>
    <dgm:cxn modelId="{5924EE9B-6ED8-2B41-A9F6-F4E0E886142F}" type="presParOf" srcId="{41CF649B-3B13-614E-9D0D-4EE34155BBDB}" destId="{A38D2A0F-7F28-1740-97D2-F66C44033028}"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D245DEB-F433-9441-A075-21D73DBBC1A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A34E6AE4-6254-C240-A858-CCE536F866E9}">
      <dgm:prSet custT="1">
        <dgm:style>
          <a:lnRef idx="2">
            <a:schemeClr val="accent1"/>
          </a:lnRef>
          <a:fillRef idx="1">
            <a:schemeClr val="lt1"/>
          </a:fillRef>
          <a:effectRef idx="0">
            <a:schemeClr val="accent1"/>
          </a:effectRef>
          <a:fontRef idx="minor">
            <a:schemeClr val="dk1"/>
          </a:fontRef>
        </dgm:style>
      </dgm:prSet>
      <dgm:spPr/>
      <dgm:t>
        <a:bodyPr/>
        <a:lstStyle/>
        <a:p>
          <a:pPr algn="just"/>
          <a:r>
            <a:rPr lang="en-US" sz="1600" b="1" dirty="0">
              <a:latin typeface="Candara" panose="020E0502030303020204" pitchFamily="34" charset="0"/>
            </a:rPr>
            <a:t>Assessee should get reasonable time to file reply. </a:t>
          </a:r>
        </a:p>
      </dgm:t>
    </dgm:pt>
    <dgm:pt modelId="{2C67C5A0-8560-0D45-9A9B-A3E41D2FE8DA}" type="parTrans" cxnId="{B800F2DD-F3D8-E14F-A738-5AD58CD073D1}">
      <dgm:prSet/>
      <dgm:spPr/>
      <dgm:t>
        <a:bodyPr/>
        <a:lstStyle/>
        <a:p>
          <a:pPr algn="just"/>
          <a:endParaRPr lang="en-US" sz="1600">
            <a:latin typeface="Candara" panose="020E0502030303020204" pitchFamily="34" charset="0"/>
          </a:endParaRPr>
        </a:p>
      </dgm:t>
    </dgm:pt>
    <dgm:pt modelId="{72F7FD6F-F204-E646-A05C-79DE97F1EB23}" type="sibTrans" cxnId="{B800F2DD-F3D8-E14F-A738-5AD58CD073D1}">
      <dgm:prSet/>
      <dgm:spPr/>
      <dgm:t>
        <a:bodyPr/>
        <a:lstStyle/>
        <a:p>
          <a:pPr algn="just"/>
          <a:endParaRPr lang="en-US" sz="1600">
            <a:latin typeface="Candara" panose="020E0502030303020204" pitchFamily="34" charset="0"/>
          </a:endParaRPr>
        </a:p>
      </dgm:t>
    </dgm:pt>
    <dgm:pt modelId="{4C287246-B97F-E043-8C8F-E16F8E90C2C4}">
      <dgm:prSet custT="1">
        <dgm:style>
          <a:lnRef idx="2">
            <a:schemeClr val="accent1"/>
          </a:lnRef>
          <a:fillRef idx="1">
            <a:schemeClr val="lt1"/>
          </a:fillRef>
          <a:effectRef idx="0">
            <a:schemeClr val="accent1"/>
          </a:effectRef>
          <a:fontRef idx="minor">
            <a:schemeClr val="dk1"/>
          </a:fontRef>
        </dgm:style>
      </dgm:prSet>
      <dgm:spPr/>
      <dgm:t>
        <a:bodyPr/>
        <a:lstStyle/>
        <a:p>
          <a:pPr algn="just"/>
          <a:r>
            <a:rPr lang="en-US" sz="1600" b="1" dirty="0">
              <a:latin typeface="Candara" panose="020E0502030303020204" pitchFamily="34" charset="0"/>
            </a:rPr>
            <a:t>Mere no reply to SCN cannot be ground for cancellation of GST registration. </a:t>
          </a:r>
        </a:p>
      </dgm:t>
    </dgm:pt>
    <dgm:pt modelId="{059EAC43-8828-A841-817D-AC024DEE5805}" type="parTrans" cxnId="{AA4F4BA2-7B4D-8D4B-A312-3E9409AA990C}">
      <dgm:prSet/>
      <dgm:spPr/>
      <dgm:t>
        <a:bodyPr/>
        <a:lstStyle/>
        <a:p>
          <a:pPr algn="just"/>
          <a:endParaRPr lang="en-US" sz="1600">
            <a:latin typeface="Candara" panose="020E0502030303020204" pitchFamily="34" charset="0"/>
          </a:endParaRPr>
        </a:p>
      </dgm:t>
    </dgm:pt>
    <dgm:pt modelId="{C7FDCB89-B649-D643-BE41-08EE46F5FB99}" type="sibTrans" cxnId="{AA4F4BA2-7B4D-8D4B-A312-3E9409AA990C}">
      <dgm:prSet/>
      <dgm:spPr/>
      <dgm:t>
        <a:bodyPr/>
        <a:lstStyle/>
        <a:p>
          <a:pPr algn="just"/>
          <a:endParaRPr lang="en-US" sz="1600">
            <a:latin typeface="Candara" panose="020E0502030303020204" pitchFamily="34" charset="0"/>
          </a:endParaRPr>
        </a:p>
      </dgm:t>
    </dgm:pt>
    <dgm:pt modelId="{F8DA949E-3F0F-EC4C-B424-9E5A0CF9DA6E}">
      <dgm:prSet custT="1">
        <dgm:style>
          <a:lnRef idx="2">
            <a:schemeClr val="accent1"/>
          </a:lnRef>
          <a:fillRef idx="1">
            <a:schemeClr val="lt1"/>
          </a:fillRef>
          <a:effectRef idx="0">
            <a:schemeClr val="accent1"/>
          </a:effectRef>
          <a:fontRef idx="minor">
            <a:schemeClr val="dk1"/>
          </a:fontRef>
        </dgm:style>
      </dgm:prSet>
      <dgm:spPr/>
      <dgm:t>
        <a:bodyPr/>
        <a:lstStyle/>
        <a:p>
          <a:pPr algn="just"/>
          <a:r>
            <a:rPr lang="en-US" sz="1600" b="1" dirty="0">
              <a:latin typeface="Candara" panose="020E0502030303020204" pitchFamily="34" charset="0"/>
            </a:rPr>
            <a:t>Multiple summons cannot be issued </a:t>
          </a:r>
          <a:r>
            <a:rPr lang="en-IN" sz="1600" b="1" dirty="0">
              <a:latin typeface="Candara" panose="020E0502030303020204" pitchFamily="34" charset="0"/>
            </a:rPr>
            <a:t>to assessee without giving time to assessee for submitting its reply to a summon before a second summon can be issued.</a:t>
          </a:r>
          <a:r>
            <a:rPr lang="en-IN" sz="1600" dirty="0">
              <a:latin typeface="Candara" panose="020E0502030303020204" pitchFamily="34" charset="0"/>
            </a:rPr>
            <a:t> </a:t>
          </a:r>
        </a:p>
      </dgm:t>
    </dgm:pt>
    <dgm:pt modelId="{A9CDBC6D-5B9D-B340-BCD5-3EC1FA32B801}" type="parTrans" cxnId="{6555965F-710E-8E4A-8EE7-E4A90B4B4F88}">
      <dgm:prSet/>
      <dgm:spPr/>
      <dgm:t>
        <a:bodyPr/>
        <a:lstStyle/>
        <a:p>
          <a:pPr algn="just"/>
          <a:endParaRPr lang="en-US" sz="1600">
            <a:latin typeface="Candara" panose="020E0502030303020204" pitchFamily="34" charset="0"/>
          </a:endParaRPr>
        </a:p>
      </dgm:t>
    </dgm:pt>
    <dgm:pt modelId="{59FB48FE-4052-E242-8056-767DD2AA6BD4}" type="sibTrans" cxnId="{6555965F-710E-8E4A-8EE7-E4A90B4B4F88}">
      <dgm:prSet/>
      <dgm:spPr/>
      <dgm:t>
        <a:bodyPr/>
        <a:lstStyle/>
        <a:p>
          <a:pPr algn="just"/>
          <a:endParaRPr lang="en-US" sz="1600">
            <a:latin typeface="Candara" panose="020E0502030303020204" pitchFamily="34" charset="0"/>
          </a:endParaRPr>
        </a:p>
      </dgm:t>
    </dgm:pt>
    <dgm:pt modelId="{C6EF3516-0B38-A149-BBCB-DF3D5C84EE04}">
      <dgm:prSet custT="1">
        <dgm:style>
          <a:lnRef idx="2">
            <a:schemeClr val="accent1"/>
          </a:lnRef>
          <a:fillRef idx="1">
            <a:schemeClr val="lt1"/>
          </a:fillRef>
          <a:effectRef idx="0">
            <a:schemeClr val="accent1"/>
          </a:effectRef>
          <a:fontRef idx="minor">
            <a:schemeClr val="dk1"/>
          </a:fontRef>
        </dgm:style>
      </dgm:prSet>
      <dgm:spPr/>
      <dgm:t>
        <a:bodyPr/>
        <a:lstStyle/>
        <a:p>
          <a:pPr algn="just"/>
          <a:r>
            <a:rPr lang="en-IN" sz="1600" b="1" dirty="0">
              <a:latin typeface="Candara" panose="020E0502030303020204" pitchFamily="34" charset="0"/>
            </a:rPr>
            <a:t>HC slams VAT Commissioner for not granting time to Reply to SCN </a:t>
          </a:r>
        </a:p>
      </dgm:t>
    </dgm:pt>
    <dgm:pt modelId="{25A60D6F-477D-9942-B7E6-1F9F5EACF9AE}" type="parTrans" cxnId="{F9BFCB52-B883-6B4D-868A-C0D39AA88541}">
      <dgm:prSet/>
      <dgm:spPr/>
      <dgm:t>
        <a:bodyPr/>
        <a:lstStyle/>
        <a:p>
          <a:pPr algn="just"/>
          <a:endParaRPr lang="en-US" sz="1600">
            <a:latin typeface="Candara" panose="020E0502030303020204" pitchFamily="34" charset="0"/>
          </a:endParaRPr>
        </a:p>
      </dgm:t>
    </dgm:pt>
    <dgm:pt modelId="{8E79BE19-0937-904B-B9DE-605596F39E9F}" type="sibTrans" cxnId="{F9BFCB52-B883-6B4D-868A-C0D39AA88541}">
      <dgm:prSet/>
      <dgm:spPr/>
      <dgm:t>
        <a:bodyPr/>
        <a:lstStyle/>
        <a:p>
          <a:pPr algn="just"/>
          <a:endParaRPr lang="en-US" sz="1600">
            <a:latin typeface="Candara" panose="020E0502030303020204" pitchFamily="34" charset="0"/>
          </a:endParaRPr>
        </a:p>
      </dgm:t>
    </dgm:pt>
    <dgm:pt modelId="{7517E4A6-C271-3348-9538-A9AD2DDC5DC6}">
      <dgm:prSet custT="1">
        <dgm:style>
          <a:lnRef idx="2">
            <a:schemeClr val="accent1"/>
          </a:lnRef>
          <a:fillRef idx="1">
            <a:schemeClr val="lt1"/>
          </a:fillRef>
          <a:effectRef idx="0">
            <a:schemeClr val="accent1"/>
          </a:effectRef>
          <a:fontRef idx="minor">
            <a:schemeClr val="dk1"/>
          </a:fontRef>
        </dgm:style>
      </dgm:prSet>
      <dgm:spPr/>
      <dgm:t>
        <a:bodyPr/>
        <a:lstStyle/>
        <a:p>
          <a:pPr algn="just"/>
          <a:r>
            <a:rPr lang="en-IN" sz="1600" b="1" dirty="0">
              <a:latin typeface="Candara" panose="020E0502030303020204" pitchFamily="34" charset="0"/>
            </a:rPr>
            <a:t>Department to consider Assessee's representation </a:t>
          </a:r>
          <a:r>
            <a:rPr lang="en-IN" sz="1600" b="1" dirty="0" err="1">
              <a:latin typeface="Candara" panose="020E0502030303020204" pitchFamily="34" charset="0"/>
            </a:rPr>
            <a:t>w.r.t</a:t>
          </a:r>
          <a:r>
            <a:rPr lang="en-IN" sz="1600" b="1" dirty="0">
              <a:latin typeface="Candara" panose="020E0502030303020204" pitchFamily="34" charset="0"/>
            </a:rPr>
            <a:t>. simultaneous issuance of pre-show cause notice. </a:t>
          </a:r>
          <a:endParaRPr lang="en-IN" sz="1600" dirty="0">
            <a:latin typeface="Candara" panose="020E0502030303020204" pitchFamily="34" charset="0"/>
          </a:endParaRPr>
        </a:p>
      </dgm:t>
    </dgm:pt>
    <dgm:pt modelId="{01C74F59-A6E1-6B40-BBB8-4B6E85E2355F}" type="parTrans" cxnId="{0C117129-A777-5A49-9904-C98BBC45EC16}">
      <dgm:prSet/>
      <dgm:spPr/>
      <dgm:t>
        <a:bodyPr/>
        <a:lstStyle/>
        <a:p>
          <a:pPr algn="just"/>
          <a:endParaRPr lang="en-US" sz="1600">
            <a:latin typeface="Candara" panose="020E0502030303020204" pitchFamily="34" charset="0"/>
          </a:endParaRPr>
        </a:p>
      </dgm:t>
    </dgm:pt>
    <dgm:pt modelId="{4BA5746A-0372-3346-92E5-7EDFB04320A1}" type="sibTrans" cxnId="{0C117129-A777-5A49-9904-C98BBC45EC16}">
      <dgm:prSet/>
      <dgm:spPr/>
      <dgm:t>
        <a:bodyPr/>
        <a:lstStyle/>
        <a:p>
          <a:pPr algn="just"/>
          <a:endParaRPr lang="en-US" sz="1600">
            <a:latin typeface="Candara" panose="020E0502030303020204" pitchFamily="34" charset="0"/>
          </a:endParaRPr>
        </a:p>
      </dgm:t>
    </dgm:pt>
    <dgm:pt modelId="{E23CB6F4-47A6-B942-918B-B7BF7E54C670}">
      <dgm:prSet custT="1">
        <dgm:style>
          <a:lnRef idx="2">
            <a:schemeClr val="accent1"/>
          </a:lnRef>
          <a:fillRef idx="1">
            <a:schemeClr val="lt1"/>
          </a:fillRef>
          <a:effectRef idx="0">
            <a:schemeClr val="accent1"/>
          </a:effectRef>
          <a:fontRef idx="minor">
            <a:schemeClr val="dk1"/>
          </a:fontRef>
        </dgm:style>
      </dgm:prSet>
      <dgm:spPr/>
      <dgm:t>
        <a:bodyPr/>
        <a:lstStyle/>
        <a:p>
          <a:pPr algn="just"/>
          <a:r>
            <a:rPr lang="en-IN" sz="1600" b="1" dirty="0">
              <a:latin typeface="Candara" panose="020E0502030303020204" pitchFamily="34" charset="0"/>
            </a:rPr>
            <a:t>Principles of natural justice violated when registration was cancelled without referring to SCN or response thereto:</a:t>
          </a:r>
        </a:p>
      </dgm:t>
    </dgm:pt>
    <dgm:pt modelId="{03ECBCB6-2408-E948-914B-935E18D5BE11}" type="parTrans" cxnId="{92E1D477-2F7E-7945-A8BD-91167287E05B}">
      <dgm:prSet/>
      <dgm:spPr/>
      <dgm:t>
        <a:bodyPr/>
        <a:lstStyle/>
        <a:p>
          <a:endParaRPr lang="en-US"/>
        </a:p>
      </dgm:t>
    </dgm:pt>
    <dgm:pt modelId="{A33826B5-80C0-A34B-AEA3-4A94F19A3C76}" type="sibTrans" cxnId="{92E1D477-2F7E-7945-A8BD-91167287E05B}">
      <dgm:prSet/>
      <dgm:spPr/>
      <dgm:t>
        <a:bodyPr/>
        <a:lstStyle/>
        <a:p>
          <a:endParaRPr lang="en-US"/>
        </a:p>
      </dgm:t>
    </dgm:pt>
    <dgm:pt modelId="{C1AC521B-2940-7F4D-919F-D7955E1D0A7B}">
      <dgm:prSet custT="1">
        <dgm:style>
          <a:lnRef idx="2">
            <a:schemeClr val="accent1"/>
          </a:lnRef>
          <a:fillRef idx="1">
            <a:schemeClr val="lt1"/>
          </a:fillRef>
          <a:effectRef idx="0">
            <a:schemeClr val="accent1"/>
          </a:effectRef>
          <a:fontRef idx="minor">
            <a:schemeClr val="dk1"/>
          </a:fontRef>
        </dgm:style>
      </dgm:prSet>
      <dgm:spPr/>
      <dgm:t>
        <a:bodyPr/>
        <a:lstStyle/>
        <a:p>
          <a:pPr>
            <a:buNone/>
          </a:pPr>
          <a:r>
            <a:rPr lang="en-US" sz="1600" i="1" dirty="0" err="1">
              <a:latin typeface="Candara" panose="020E0502030303020204" pitchFamily="34" charset="0"/>
            </a:rPr>
            <a:t>Wallem</a:t>
          </a:r>
          <a:r>
            <a:rPr lang="en-US" sz="1600" i="1" baseline="0" dirty="0">
              <a:latin typeface="Candara" panose="020E0502030303020204" pitchFamily="34" charset="0"/>
            </a:rPr>
            <a:t> </a:t>
          </a:r>
          <a:r>
            <a:rPr lang="en-US" sz="1600" i="1" baseline="0" dirty="0" err="1">
              <a:latin typeface="Candara" panose="020E0502030303020204" pitchFamily="34" charset="0"/>
            </a:rPr>
            <a:t>shipmanagment</a:t>
          </a:r>
          <a:r>
            <a:rPr lang="en-US" sz="1600" i="1" baseline="0" dirty="0">
              <a:latin typeface="Candara" panose="020E0502030303020204" pitchFamily="34" charset="0"/>
            </a:rPr>
            <a:t> (India) Pvt Ltd. Vs. The Union of India &amp; </a:t>
          </a:r>
          <a:r>
            <a:rPr lang="en-US" sz="1600" i="1" baseline="0" dirty="0" err="1">
              <a:latin typeface="Candara" panose="020E0502030303020204" pitchFamily="34" charset="0"/>
            </a:rPr>
            <a:t>Ors</a:t>
          </a:r>
          <a:r>
            <a:rPr lang="en-US" sz="1600" i="1" baseline="0" dirty="0">
              <a:latin typeface="Candara" panose="020E0502030303020204" pitchFamily="34" charset="0"/>
            </a:rPr>
            <a:t>. –Bombay </a:t>
          </a:r>
          <a:r>
            <a:rPr lang="en-US" sz="1600" i="1" baseline="0" dirty="0" err="1">
              <a:latin typeface="Candara" panose="020E0502030303020204" pitchFamily="34" charset="0"/>
            </a:rPr>
            <a:t>Hc</a:t>
          </a:r>
          <a:r>
            <a:rPr lang="en-US" sz="1600" i="1" baseline="0" dirty="0">
              <a:latin typeface="Candara" panose="020E0502030303020204" pitchFamily="34" charset="0"/>
            </a:rPr>
            <a:t> –Writ Petition No. 3460 of 2021 </a:t>
          </a:r>
          <a:endParaRPr lang="en-US" sz="1600" i="1" dirty="0">
            <a:latin typeface="Candara" panose="020E0502030303020204" pitchFamily="34" charset="0"/>
          </a:endParaRPr>
        </a:p>
      </dgm:t>
    </dgm:pt>
    <dgm:pt modelId="{9D3B0C08-C60A-7845-A55B-85A781F6DC3C}" type="parTrans" cxnId="{BC6B33C5-CF35-484C-9542-6E407CCFACAE}">
      <dgm:prSet/>
      <dgm:spPr/>
      <dgm:t>
        <a:bodyPr/>
        <a:lstStyle/>
        <a:p>
          <a:endParaRPr lang="en-US"/>
        </a:p>
      </dgm:t>
    </dgm:pt>
    <dgm:pt modelId="{3A4BA299-AD70-A348-A4E9-B7066A2D7613}" type="sibTrans" cxnId="{BC6B33C5-CF35-484C-9542-6E407CCFACAE}">
      <dgm:prSet/>
      <dgm:spPr/>
      <dgm:t>
        <a:bodyPr/>
        <a:lstStyle/>
        <a:p>
          <a:endParaRPr lang="en-US"/>
        </a:p>
      </dgm:t>
    </dgm:pt>
    <dgm:pt modelId="{F1BA2239-4017-1542-9613-166BB5D3DB74}">
      <dgm:prSet custT="1">
        <dgm:style>
          <a:lnRef idx="2">
            <a:schemeClr val="accent1"/>
          </a:lnRef>
          <a:fillRef idx="1">
            <a:schemeClr val="lt1"/>
          </a:fillRef>
          <a:effectRef idx="0">
            <a:schemeClr val="accent1"/>
          </a:effectRef>
          <a:fontRef idx="minor">
            <a:schemeClr val="dk1"/>
          </a:fontRef>
        </dgm:style>
      </dgm:prSet>
      <dgm:spPr/>
      <dgm:t>
        <a:bodyPr/>
        <a:lstStyle/>
        <a:p>
          <a:pPr algn="just">
            <a:buNone/>
          </a:pPr>
          <a:r>
            <a:rPr lang="en-US" sz="1600" i="1" dirty="0" err="1">
              <a:latin typeface="Candara" panose="020E0502030303020204" pitchFamily="34" charset="0"/>
            </a:rPr>
            <a:t>Acambis</a:t>
          </a:r>
          <a:r>
            <a:rPr lang="en-US" sz="1600" i="1" dirty="0">
              <a:latin typeface="Candara" panose="020E0502030303020204" pitchFamily="34" charset="0"/>
            </a:rPr>
            <a:t> Helpline Management Pvt. Ltd. V/s. Union of India (Allahabad High Court)(Writ Tax No. 185 of 2022)</a:t>
          </a:r>
          <a:endParaRPr lang="en-IN" sz="1600" i="1" dirty="0">
            <a:latin typeface="Candara" panose="020E0502030303020204" pitchFamily="34" charset="0"/>
          </a:endParaRPr>
        </a:p>
      </dgm:t>
    </dgm:pt>
    <dgm:pt modelId="{23982C4C-601F-7E44-9B68-6286F64F9FA0}" type="parTrans" cxnId="{8225DB2A-D2FC-F24F-A728-76DDDE0C8B9B}">
      <dgm:prSet/>
      <dgm:spPr/>
      <dgm:t>
        <a:bodyPr/>
        <a:lstStyle/>
        <a:p>
          <a:endParaRPr lang="en-US"/>
        </a:p>
      </dgm:t>
    </dgm:pt>
    <dgm:pt modelId="{33E2688A-D68F-444B-8A24-6A9586FEA4BF}" type="sibTrans" cxnId="{8225DB2A-D2FC-F24F-A728-76DDDE0C8B9B}">
      <dgm:prSet/>
      <dgm:spPr/>
      <dgm:t>
        <a:bodyPr/>
        <a:lstStyle/>
        <a:p>
          <a:endParaRPr lang="en-US"/>
        </a:p>
      </dgm:t>
    </dgm:pt>
    <dgm:pt modelId="{384FB34D-59DC-1441-A71F-F53D0BADD9C1}">
      <dgm:prSet custT="1">
        <dgm:style>
          <a:lnRef idx="2">
            <a:schemeClr val="accent1"/>
          </a:lnRef>
          <a:fillRef idx="1">
            <a:schemeClr val="lt1"/>
          </a:fillRef>
          <a:effectRef idx="0">
            <a:schemeClr val="accent1"/>
          </a:effectRef>
          <a:fontRef idx="minor">
            <a:schemeClr val="dk1"/>
          </a:fontRef>
        </dgm:style>
      </dgm:prSet>
      <dgm:spPr/>
      <dgm:t>
        <a:bodyPr/>
        <a:lstStyle/>
        <a:p>
          <a:pPr algn="just">
            <a:buNone/>
          </a:pPr>
          <a:r>
            <a:rPr lang="en-IN" sz="1600" i="1" dirty="0">
              <a:latin typeface="Candara" panose="020E0502030303020204" pitchFamily="34" charset="0"/>
            </a:rPr>
            <a:t>Subway Systems India Pvt Ltd. vs. UOI [TS-639-HC(P&amp;H)-2021-GST]</a:t>
          </a:r>
        </a:p>
      </dgm:t>
    </dgm:pt>
    <dgm:pt modelId="{F2CB6DF9-6C54-EF4D-895F-CBDF54966006}" type="parTrans" cxnId="{FE063650-E40D-534B-8299-4F7B6700704F}">
      <dgm:prSet/>
      <dgm:spPr/>
      <dgm:t>
        <a:bodyPr/>
        <a:lstStyle/>
        <a:p>
          <a:endParaRPr lang="en-US"/>
        </a:p>
      </dgm:t>
    </dgm:pt>
    <dgm:pt modelId="{FA1C8A46-008C-8341-8173-FCBF53605910}" type="sibTrans" cxnId="{FE063650-E40D-534B-8299-4F7B6700704F}">
      <dgm:prSet/>
      <dgm:spPr/>
      <dgm:t>
        <a:bodyPr/>
        <a:lstStyle/>
        <a:p>
          <a:endParaRPr lang="en-US"/>
        </a:p>
      </dgm:t>
    </dgm:pt>
    <dgm:pt modelId="{91A9BA02-9BCC-EF48-BB78-C62A45DBBCF6}">
      <dgm:prSet custT="1">
        <dgm:style>
          <a:lnRef idx="2">
            <a:schemeClr val="accent1"/>
          </a:lnRef>
          <a:fillRef idx="1">
            <a:schemeClr val="lt1"/>
          </a:fillRef>
          <a:effectRef idx="0">
            <a:schemeClr val="accent1"/>
          </a:effectRef>
          <a:fontRef idx="minor">
            <a:schemeClr val="dk1"/>
          </a:fontRef>
        </dgm:style>
      </dgm:prSet>
      <dgm:spPr/>
      <dgm:t>
        <a:bodyPr/>
        <a:lstStyle/>
        <a:p>
          <a:pPr algn="just">
            <a:buNone/>
          </a:pPr>
          <a:r>
            <a:rPr lang="en-US" sz="1600" i="1" dirty="0">
              <a:latin typeface="Candara" panose="020E0502030303020204" pitchFamily="34" charset="0"/>
            </a:rPr>
            <a:t>Harshit Construction V/s. Joint Commissioner of Commercial Taxes Legal (Tela </a:t>
          </a:r>
          <a:r>
            <a:rPr lang="en-US" sz="1600" i="1" dirty="0" err="1">
              <a:latin typeface="Candara" panose="020E0502030303020204" pitchFamily="34" charset="0"/>
            </a:rPr>
            <a:t>Hc</a:t>
          </a:r>
          <a:r>
            <a:rPr lang="en-US" sz="1600" i="1" dirty="0">
              <a:latin typeface="Candara" panose="020E0502030303020204" pitchFamily="34" charset="0"/>
            </a:rPr>
            <a:t>) (WP No. 32644 of 2022)</a:t>
          </a:r>
          <a:endParaRPr lang="en-IN" sz="1600" i="1" dirty="0">
            <a:latin typeface="Candara" panose="020E0502030303020204" pitchFamily="34" charset="0"/>
          </a:endParaRPr>
        </a:p>
      </dgm:t>
    </dgm:pt>
    <dgm:pt modelId="{1A8B0B6E-2E84-3342-B20D-2A2B160D6E84}" type="parTrans" cxnId="{7D1FC48F-F6E4-5F4C-A1C7-E345332C90E0}">
      <dgm:prSet/>
      <dgm:spPr/>
      <dgm:t>
        <a:bodyPr/>
        <a:lstStyle/>
        <a:p>
          <a:endParaRPr lang="en-US"/>
        </a:p>
      </dgm:t>
    </dgm:pt>
    <dgm:pt modelId="{6EDBFC62-445C-C642-BF16-EF919DC7893C}" type="sibTrans" cxnId="{7D1FC48F-F6E4-5F4C-A1C7-E345332C90E0}">
      <dgm:prSet/>
      <dgm:spPr/>
      <dgm:t>
        <a:bodyPr/>
        <a:lstStyle/>
        <a:p>
          <a:endParaRPr lang="en-US"/>
        </a:p>
      </dgm:t>
    </dgm:pt>
    <dgm:pt modelId="{9AC44708-7CC3-8C45-AD15-F818C17C2C0D}">
      <dgm:prSet custT="1">
        <dgm:style>
          <a:lnRef idx="2">
            <a:schemeClr val="accent1"/>
          </a:lnRef>
          <a:fillRef idx="1">
            <a:schemeClr val="lt1"/>
          </a:fillRef>
          <a:effectRef idx="0">
            <a:schemeClr val="accent1"/>
          </a:effectRef>
          <a:fontRef idx="minor">
            <a:schemeClr val="dk1"/>
          </a:fontRef>
        </dgm:style>
      </dgm:prSet>
      <dgm:spPr/>
      <dgm:t>
        <a:bodyPr/>
        <a:lstStyle/>
        <a:p>
          <a:pPr algn="just">
            <a:buNone/>
          </a:pPr>
          <a:r>
            <a:rPr lang="en-IN" sz="1600" i="1" dirty="0">
              <a:latin typeface="Candara" panose="020E0502030303020204" pitchFamily="34" charset="0"/>
            </a:rPr>
            <a:t>Formative </a:t>
          </a:r>
          <a:r>
            <a:rPr lang="en-IN" sz="1600" i="1" dirty="0" err="1">
              <a:latin typeface="Candara" panose="020E0502030303020204" pitchFamily="34" charset="0"/>
            </a:rPr>
            <a:t>Tex</a:t>
          </a:r>
          <a:r>
            <a:rPr lang="en-IN" sz="1600" i="1" dirty="0">
              <a:latin typeface="Candara" panose="020E0502030303020204" pitchFamily="34" charset="0"/>
            </a:rPr>
            <a:t> Fax vs. State of Gujarat [TS-846-HC-2020(GUJ)-NT]</a:t>
          </a:r>
        </a:p>
      </dgm:t>
    </dgm:pt>
    <dgm:pt modelId="{A91BC631-0BB3-B546-B2E7-1FCF9C22939C}" type="parTrans" cxnId="{4E701731-F892-0946-9DEF-4F7D571DB5CD}">
      <dgm:prSet/>
      <dgm:spPr/>
      <dgm:t>
        <a:bodyPr/>
        <a:lstStyle/>
        <a:p>
          <a:endParaRPr lang="en-US"/>
        </a:p>
      </dgm:t>
    </dgm:pt>
    <dgm:pt modelId="{450E487E-9A34-1546-B592-FC0D8A1F7C64}" type="sibTrans" cxnId="{4E701731-F892-0946-9DEF-4F7D571DB5CD}">
      <dgm:prSet/>
      <dgm:spPr/>
      <dgm:t>
        <a:bodyPr/>
        <a:lstStyle/>
        <a:p>
          <a:endParaRPr lang="en-US"/>
        </a:p>
      </dgm:t>
    </dgm:pt>
    <dgm:pt modelId="{84D83203-312A-B04F-A5E9-A106B4B901CE}">
      <dgm:prSet custT="1">
        <dgm:style>
          <a:lnRef idx="2">
            <a:schemeClr val="accent1"/>
          </a:lnRef>
          <a:fillRef idx="1">
            <a:schemeClr val="lt1"/>
          </a:fillRef>
          <a:effectRef idx="0">
            <a:schemeClr val="accent1"/>
          </a:effectRef>
          <a:fontRef idx="minor">
            <a:schemeClr val="dk1"/>
          </a:fontRef>
        </dgm:style>
      </dgm:prSet>
      <dgm:spPr/>
      <dgm:t>
        <a:bodyPr/>
        <a:lstStyle/>
        <a:p>
          <a:pPr algn="just">
            <a:buNone/>
          </a:pPr>
          <a:r>
            <a:rPr lang="en-IN" sz="1600" b="0" i="1" dirty="0" err="1">
              <a:latin typeface="Candara" panose="020E0502030303020204" pitchFamily="34" charset="0"/>
            </a:rPr>
            <a:t>Brajesh</a:t>
          </a:r>
          <a:r>
            <a:rPr lang="en-IN" sz="1600" b="0" i="1" dirty="0">
              <a:latin typeface="Candara" panose="020E0502030303020204" pitchFamily="34" charset="0"/>
            </a:rPr>
            <a:t> Enterprises Vs. State of Bihar [2022 (57) GSTL 109 (Pat.)]</a:t>
          </a:r>
          <a:endParaRPr lang="en-IN" sz="1600" b="1" i="1" dirty="0">
            <a:latin typeface="Candara" panose="020E0502030303020204" pitchFamily="34" charset="0"/>
          </a:endParaRPr>
        </a:p>
      </dgm:t>
    </dgm:pt>
    <dgm:pt modelId="{2B06ACB9-DA7E-DA4D-A867-944A858D2A96}" type="parTrans" cxnId="{B37D90D0-BD21-A44E-8538-5EB729408145}">
      <dgm:prSet/>
      <dgm:spPr/>
      <dgm:t>
        <a:bodyPr/>
        <a:lstStyle/>
        <a:p>
          <a:endParaRPr lang="en-US"/>
        </a:p>
      </dgm:t>
    </dgm:pt>
    <dgm:pt modelId="{ECD9727F-24D3-0B40-AF61-93B894126B3F}" type="sibTrans" cxnId="{B37D90D0-BD21-A44E-8538-5EB729408145}">
      <dgm:prSet/>
      <dgm:spPr/>
      <dgm:t>
        <a:bodyPr/>
        <a:lstStyle/>
        <a:p>
          <a:endParaRPr lang="en-US"/>
        </a:p>
      </dgm:t>
    </dgm:pt>
    <dgm:pt modelId="{56AF9C62-9F23-484B-808B-AAA60F506E19}" type="pres">
      <dgm:prSet presAssocID="{9D245DEB-F433-9441-A075-21D73DBBC1A9}" presName="linear" presStyleCnt="0">
        <dgm:presLayoutVars>
          <dgm:dir/>
          <dgm:animLvl val="lvl"/>
          <dgm:resizeHandles val="exact"/>
        </dgm:presLayoutVars>
      </dgm:prSet>
      <dgm:spPr/>
    </dgm:pt>
    <dgm:pt modelId="{E964E8E0-8E28-A046-B3CB-8840E7B8C5D7}" type="pres">
      <dgm:prSet presAssocID="{A34E6AE4-6254-C240-A858-CCE536F866E9}" presName="parentLin" presStyleCnt="0"/>
      <dgm:spPr/>
    </dgm:pt>
    <dgm:pt modelId="{D4DFDC34-C2D5-914B-B3F4-6058739A1015}" type="pres">
      <dgm:prSet presAssocID="{A34E6AE4-6254-C240-A858-CCE536F866E9}" presName="parentLeftMargin" presStyleLbl="node1" presStyleIdx="0" presStyleCnt="6"/>
      <dgm:spPr/>
    </dgm:pt>
    <dgm:pt modelId="{049B02DB-D264-2D42-9511-F9C629D00D47}" type="pres">
      <dgm:prSet presAssocID="{A34E6AE4-6254-C240-A858-CCE536F866E9}" presName="parentText" presStyleLbl="node1" presStyleIdx="0" presStyleCnt="6" custScaleX="142857">
        <dgm:presLayoutVars>
          <dgm:chMax val="0"/>
          <dgm:bulletEnabled val="1"/>
        </dgm:presLayoutVars>
      </dgm:prSet>
      <dgm:spPr/>
    </dgm:pt>
    <dgm:pt modelId="{9B9FB53E-DA84-684D-9E46-74319840BD10}" type="pres">
      <dgm:prSet presAssocID="{A34E6AE4-6254-C240-A858-CCE536F866E9}" presName="negativeSpace" presStyleCnt="0"/>
      <dgm:spPr/>
    </dgm:pt>
    <dgm:pt modelId="{651A8DB3-E257-5B44-9B34-8BBDB0813300}" type="pres">
      <dgm:prSet presAssocID="{A34E6AE4-6254-C240-A858-CCE536F866E9}" presName="childText" presStyleLbl="conFgAcc1" presStyleIdx="0" presStyleCnt="6" custLinFactNeighborY="74051">
        <dgm:presLayoutVars>
          <dgm:bulletEnabled val="1"/>
        </dgm:presLayoutVars>
      </dgm:prSet>
      <dgm:spPr/>
    </dgm:pt>
    <dgm:pt modelId="{55D511A4-AE3E-EC4A-9B27-B8620687F99D}" type="pres">
      <dgm:prSet presAssocID="{72F7FD6F-F204-E646-A05C-79DE97F1EB23}" presName="spaceBetweenRectangles" presStyleCnt="0"/>
      <dgm:spPr/>
    </dgm:pt>
    <dgm:pt modelId="{B5670548-B73E-B74A-8161-941FE02BFA7F}" type="pres">
      <dgm:prSet presAssocID="{4C287246-B97F-E043-8C8F-E16F8E90C2C4}" presName="parentLin" presStyleCnt="0"/>
      <dgm:spPr/>
    </dgm:pt>
    <dgm:pt modelId="{905AFD29-112C-A345-B03F-3E56CD8EFA62}" type="pres">
      <dgm:prSet presAssocID="{4C287246-B97F-E043-8C8F-E16F8E90C2C4}" presName="parentLeftMargin" presStyleLbl="node1" presStyleIdx="0" presStyleCnt="6"/>
      <dgm:spPr/>
    </dgm:pt>
    <dgm:pt modelId="{881F8ECB-FC52-8B4F-8B65-3A0932480E10}" type="pres">
      <dgm:prSet presAssocID="{4C287246-B97F-E043-8C8F-E16F8E90C2C4}" presName="parentText" presStyleLbl="node1" presStyleIdx="1" presStyleCnt="6" custScaleX="142857">
        <dgm:presLayoutVars>
          <dgm:chMax val="0"/>
          <dgm:bulletEnabled val="1"/>
        </dgm:presLayoutVars>
      </dgm:prSet>
      <dgm:spPr/>
    </dgm:pt>
    <dgm:pt modelId="{FFCD2247-1F7A-0A43-AF49-BD1BBA252C92}" type="pres">
      <dgm:prSet presAssocID="{4C287246-B97F-E043-8C8F-E16F8E90C2C4}" presName="negativeSpace" presStyleCnt="0"/>
      <dgm:spPr/>
    </dgm:pt>
    <dgm:pt modelId="{669F9D58-546D-E847-BD70-6051527D0152}" type="pres">
      <dgm:prSet presAssocID="{4C287246-B97F-E043-8C8F-E16F8E90C2C4}" presName="childText" presStyleLbl="conFgAcc1" presStyleIdx="1" presStyleCnt="6">
        <dgm:presLayoutVars>
          <dgm:bulletEnabled val="1"/>
        </dgm:presLayoutVars>
      </dgm:prSet>
      <dgm:spPr/>
    </dgm:pt>
    <dgm:pt modelId="{72B01ACF-B872-E94B-BEA1-AB463F273EE6}" type="pres">
      <dgm:prSet presAssocID="{C7FDCB89-B649-D643-BE41-08EE46F5FB99}" presName="spaceBetweenRectangles" presStyleCnt="0"/>
      <dgm:spPr/>
    </dgm:pt>
    <dgm:pt modelId="{3D6987A3-4113-094A-B7EC-CD9FC98A7F98}" type="pres">
      <dgm:prSet presAssocID="{F8DA949E-3F0F-EC4C-B424-9E5A0CF9DA6E}" presName="parentLin" presStyleCnt="0"/>
      <dgm:spPr/>
    </dgm:pt>
    <dgm:pt modelId="{A7DBE6E6-BB84-C645-A068-C1C046FEAA21}" type="pres">
      <dgm:prSet presAssocID="{F8DA949E-3F0F-EC4C-B424-9E5A0CF9DA6E}" presName="parentLeftMargin" presStyleLbl="node1" presStyleIdx="1" presStyleCnt="6"/>
      <dgm:spPr/>
    </dgm:pt>
    <dgm:pt modelId="{F0F541D3-C434-1046-AED4-21A342CD6ACF}" type="pres">
      <dgm:prSet presAssocID="{F8DA949E-3F0F-EC4C-B424-9E5A0CF9DA6E}" presName="parentText" presStyleLbl="node1" presStyleIdx="2" presStyleCnt="6" custScaleX="142857" custScaleY="141207">
        <dgm:presLayoutVars>
          <dgm:chMax val="0"/>
          <dgm:bulletEnabled val="1"/>
        </dgm:presLayoutVars>
      </dgm:prSet>
      <dgm:spPr/>
    </dgm:pt>
    <dgm:pt modelId="{2DD8172B-5543-A04E-ADD5-E7F0EA9187DA}" type="pres">
      <dgm:prSet presAssocID="{F8DA949E-3F0F-EC4C-B424-9E5A0CF9DA6E}" presName="negativeSpace" presStyleCnt="0"/>
      <dgm:spPr/>
    </dgm:pt>
    <dgm:pt modelId="{84E20CB8-4E16-9345-9883-7505B84F8790}" type="pres">
      <dgm:prSet presAssocID="{F8DA949E-3F0F-EC4C-B424-9E5A0CF9DA6E}" presName="childText" presStyleLbl="conFgAcc1" presStyleIdx="2" presStyleCnt="6">
        <dgm:presLayoutVars>
          <dgm:bulletEnabled val="1"/>
        </dgm:presLayoutVars>
      </dgm:prSet>
      <dgm:spPr/>
    </dgm:pt>
    <dgm:pt modelId="{47C5D600-9074-2C4B-AAAA-88B70F12526D}" type="pres">
      <dgm:prSet presAssocID="{59FB48FE-4052-E242-8056-767DD2AA6BD4}" presName="spaceBetweenRectangles" presStyleCnt="0"/>
      <dgm:spPr/>
    </dgm:pt>
    <dgm:pt modelId="{CA987FB1-6C19-B044-AF6E-E9061DC46660}" type="pres">
      <dgm:prSet presAssocID="{C6EF3516-0B38-A149-BBCB-DF3D5C84EE04}" presName="parentLin" presStyleCnt="0"/>
      <dgm:spPr/>
    </dgm:pt>
    <dgm:pt modelId="{FF2F21D6-1F82-A94C-B9AA-6081FD781EEC}" type="pres">
      <dgm:prSet presAssocID="{C6EF3516-0B38-A149-BBCB-DF3D5C84EE04}" presName="parentLeftMargin" presStyleLbl="node1" presStyleIdx="2" presStyleCnt="6"/>
      <dgm:spPr/>
    </dgm:pt>
    <dgm:pt modelId="{C8690ADE-8996-AF4B-9F74-6FFE08760817}" type="pres">
      <dgm:prSet presAssocID="{C6EF3516-0B38-A149-BBCB-DF3D5C84EE04}" presName="parentText" presStyleLbl="node1" presStyleIdx="3" presStyleCnt="6" custScaleX="142857">
        <dgm:presLayoutVars>
          <dgm:chMax val="0"/>
          <dgm:bulletEnabled val="1"/>
        </dgm:presLayoutVars>
      </dgm:prSet>
      <dgm:spPr/>
    </dgm:pt>
    <dgm:pt modelId="{2A29CA39-5BA8-1949-B289-0BFFE00E8865}" type="pres">
      <dgm:prSet presAssocID="{C6EF3516-0B38-A149-BBCB-DF3D5C84EE04}" presName="negativeSpace" presStyleCnt="0"/>
      <dgm:spPr/>
    </dgm:pt>
    <dgm:pt modelId="{51E88E3C-22E1-4944-91F7-696F47C30AC8}" type="pres">
      <dgm:prSet presAssocID="{C6EF3516-0B38-A149-BBCB-DF3D5C84EE04}" presName="childText" presStyleLbl="conFgAcc1" presStyleIdx="3" presStyleCnt="6">
        <dgm:presLayoutVars>
          <dgm:bulletEnabled val="1"/>
        </dgm:presLayoutVars>
      </dgm:prSet>
      <dgm:spPr/>
    </dgm:pt>
    <dgm:pt modelId="{7CE2E85B-498A-1542-948F-A6D1D8128975}" type="pres">
      <dgm:prSet presAssocID="{8E79BE19-0937-904B-B9DE-605596F39E9F}" presName="spaceBetweenRectangles" presStyleCnt="0"/>
      <dgm:spPr/>
    </dgm:pt>
    <dgm:pt modelId="{643D8A98-F062-B146-A9C5-534E374D9284}" type="pres">
      <dgm:prSet presAssocID="{7517E4A6-C271-3348-9538-A9AD2DDC5DC6}" presName="parentLin" presStyleCnt="0"/>
      <dgm:spPr/>
    </dgm:pt>
    <dgm:pt modelId="{ADECB0E4-DF3D-1D41-BB85-E5332C879753}" type="pres">
      <dgm:prSet presAssocID="{7517E4A6-C271-3348-9538-A9AD2DDC5DC6}" presName="parentLeftMargin" presStyleLbl="node1" presStyleIdx="3" presStyleCnt="6"/>
      <dgm:spPr/>
    </dgm:pt>
    <dgm:pt modelId="{6A9CA84F-F63B-9149-8D7D-12A43E519D31}" type="pres">
      <dgm:prSet presAssocID="{7517E4A6-C271-3348-9538-A9AD2DDC5DC6}" presName="parentText" presStyleLbl="node1" presStyleIdx="4" presStyleCnt="6" custScaleX="142857" custLinFactNeighborX="515">
        <dgm:presLayoutVars>
          <dgm:chMax val="0"/>
          <dgm:bulletEnabled val="1"/>
        </dgm:presLayoutVars>
      </dgm:prSet>
      <dgm:spPr/>
    </dgm:pt>
    <dgm:pt modelId="{EF51E8F2-1885-2549-973D-BDF46469BD20}" type="pres">
      <dgm:prSet presAssocID="{7517E4A6-C271-3348-9538-A9AD2DDC5DC6}" presName="negativeSpace" presStyleCnt="0"/>
      <dgm:spPr/>
    </dgm:pt>
    <dgm:pt modelId="{830ACEAB-1131-1C4A-A6E4-8B09066CB14B}" type="pres">
      <dgm:prSet presAssocID="{7517E4A6-C271-3348-9538-A9AD2DDC5DC6}" presName="childText" presStyleLbl="conFgAcc1" presStyleIdx="4" presStyleCnt="6">
        <dgm:presLayoutVars>
          <dgm:bulletEnabled val="1"/>
        </dgm:presLayoutVars>
      </dgm:prSet>
      <dgm:spPr/>
    </dgm:pt>
    <dgm:pt modelId="{18E78F5A-B497-9B4E-883E-8A569586B875}" type="pres">
      <dgm:prSet presAssocID="{4BA5746A-0372-3346-92E5-7EDFB04320A1}" presName="spaceBetweenRectangles" presStyleCnt="0"/>
      <dgm:spPr/>
    </dgm:pt>
    <dgm:pt modelId="{37D157F2-F716-DC4E-9C4D-4EB627CE460D}" type="pres">
      <dgm:prSet presAssocID="{E23CB6F4-47A6-B942-918B-B7BF7E54C670}" presName="parentLin" presStyleCnt="0"/>
      <dgm:spPr/>
    </dgm:pt>
    <dgm:pt modelId="{50C59216-F52E-8F49-A107-C90ADC1C37A4}" type="pres">
      <dgm:prSet presAssocID="{E23CB6F4-47A6-B942-918B-B7BF7E54C670}" presName="parentLeftMargin" presStyleLbl="node1" presStyleIdx="4" presStyleCnt="6"/>
      <dgm:spPr/>
    </dgm:pt>
    <dgm:pt modelId="{C6AD6466-ADD6-3C48-88CD-1EDC87876009}" type="pres">
      <dgm:prSet presAssocID="{E23CB6F4-47A6-B942-918B-B7BF7E54C670}" presName="parentText" presStyleLbl="node1" presStyleIdx="5" presStyleCnt="6" custScaleX="136038">
        <dgm:presLayoutVars>
          <dgm:chMax val="0"/>
          <dgm:bulletEnabled val="1"/>
        </dgm:presLayoutVars>
      </dgm:prSet>
      <dgm:spPr/>
    </dgm:pt>
    <dgm:pt modelId="{6DE753C6-35AE-1E44-A4ED-BFF28A8D5268}" type="pres">
      <dgm:prSet presAssocID="{E23CB6F4-47A6-B942-918B-B7BF7E54C670}" presName="negativeSpace" presStyleCnt="0"/>
      <dgm:spPr/>
    </dgm:pt>
    <dgm:pt modelId="{45E3FFC2-5C05-9C4C-B765-CE1E6DAD2AA7}" type="pres">
      <dgm:prSet presAssocID="{E23CB6F4-47A6-B942-918B-B7BF7E54C670}" presName="childText" presStyleLbl="conFgAcc1" presStyleIdx="5" presStyleCnt="6">
        <dgm:presLayoutVars>
          <dgm:bulletEnabled val="1"/>
        </dgm:presLayoutVars>
      </dgm:prSet>
      <dgm:spPr/>
    </dgm:pt>
  </dgm:ptLst>
  <dgm:cxnLst>
    <dgm:cxn modelId="{CDFF8325-4365-FB4E-86D8-182E8C062325}" type="presOf" srcId="{A34E6AE4-6254-C240-A858-CCE536F866E9}" destId="{D4DFDC34-C2D5-914B-B3F4-6058739A1015}" srcOrd="0" destOrd="0" presId="urn:microsoft.com/office/officeart/2005/8/layout/list1"/>
    <dgm:cxn modelId="{0C117129-A777-5A49-9904-C98BBC45EC16}" srcId="{9D245DEB-F433-9441-A075-21D73DBBC1A9}" destId="{7517E4A6-C271-3348-9538-A9AD2DDC5DC6}" srcOrd="4" destOrd="0" parTransId="{01C74F59-A6E1-6B40-BBB8-4B6E85E2355F}" sibTransId="{4BA5746A-0372-3346-92E5-7EDFB04320A1}"/>
    <dgm:cxn modelId="{8225DB2A-D2FC-F24F-A728-76DDDE0C8B9B}" srcId="{4C287246-B97F-E043-8C8F-E16F8E90C2C4}" destId="{F1BA2239-4017-1542-9613-166BB5D3DB74}" srcOrd="0" destOrd="0" parTransId="{23982C4C-601F-7E44-9B68-6286F64F9FA0}" sibTransId="{33E2688A-D68F-444B-8A24-6A9586FEA4BF}"/>
    <dgm:cxn modelId="{6088DD2A-84DE-3F49-A481-3F8E4A6A8609}" type="presOf" srcId="{84D83203-312A-B04F-A5E9-A106B4B901CE}" destId="{45E3FFC2-5C05-9C4C-B765-CE1E6DAD2AA7}" srcOrd="0" destOrd="0" presId="urn:microsoft.com/office/officeart/2005/8/layout/list1"/>
    <dgm:cxn modelId="{4E701731-F892-0946-9DEF-4F7D571DB5CD}" srcId="{7517E4A6-C271-3348-9538-A9AD2DDC5DC6}" destId="{9AC44708-7CC3-8C45-AD15-F818C17C2C0D}" srcOrd="0" destOrd="0" parTransId="{A91BC631-0BB3-B546-B2E7-1FCF9C22939C}" sibTransId="{450E487E-9A34-1546-B592-FC0D8A1F7C64}"/>
    <dgm:cxn modelId="{76FEFA3D-58D5-E548-99A9-C6D38DED2E08}" type="presOf" srcId="{F8DA949E-3F0F-EC4C-B424-9E5A0CF9DA6E}" destId="{A7DBE6E6-BB84-C645-A068-C1C046FEAA21}" srcOrd="0" destOrd="0" presId="urn:microsoft.com/office/officeart/2005/8/layout/list1"/>
    <dgm:cxn modelId="{1CBD5E5C-728E-BD46-8FA8-F045B1441A85}" type="presOf" srcId="{C1AC521B-2940-7F4D-919F-D7955E1D0A7B}" destId="{651A8DB3-E257-5B44-9B34-8BBDB0813300}" srcOrd="0" destOrd="0" presId="urn:microsoft.com/office/officeart/2005/8/layout/list1"/>
    <dgm:cxn modelId="{6555965F-710E-8E4A-8EE7-E4A90B4B4F88}" srcId="{9D245DEB-F433-9441-A075-21D73DBBC1A9}" destId="{F8DA949E-3F0F-EC4C-B424-9E5A0CF9DA6E}" srcOrd="2" destOrd="0" parTransId="{A9CDBC6D-5B9D-B340-BCD5-3EC1FA32B801}" sibTransId="{59FB48FE-4052-E242-8056-767DD2AA6BD4}"/>
    <dgm:cxn modelId="{A38B9E68-8A1E-9041-B528-D39BB0E0FDCA}" type="presOf" srcId="{9D245DEB-F433-9441-A075-21D73DBBC1A9}" destId="{56AF9C62-9F23-484B-808B-AAA60F506E19}" srcOrd="0" destOrd="0" presId="urn:microsoft.com/office/officeart/2005/8/layout/list1"/>
    <dgm:cxn modelId="{8951FA4D-C0A3-F449-999F-FFC38532B9EA}" type="presOf" srcId="{4C287246-B97F-E043-8C8F-E16F8E90C2C4}" destId="{881F8ECB-FC52-8B4F-8B65-3A0932480E10}" srcOrd="1" destOrd="0" presId="urn:microsoft.com/office/officeart/2005/8/layout/list1"/>
    <dgm:cxn modelId="{FE063650-E40D-534B-8299-4F7B6700704F}" srcId="{F8DA949E-3F0F-EC4C-B424-9E5A0CF9DA6E}" destId="{384FB34D-59DC-1441-A71F-F53D0BADD9C1}" srcOrd="0" destOrd="0" parTransId="{F2CB6DF9-6C54-EF4D-895F-CBDF54966006}" sibTransId="{FA1C8A46-008C-8341-8173-FCBF53605910}"/>
    <dgm:cxn modelId="{F9BFCB52-B883-6B4D-868A-C0D39AA88541}" srcId="{9D245DEB-F433-9441-A075-21D73DBBC1A9}" destId="{C6EF3516-0B38-A149-BBCB-DF3D5C84EE04}" srcOrd="3" destOrd="0" parTransId="{25A60D6F-477D-9942-B7E6-1F9F5EACF9AE}" sibTransId="{8E79BE19-0937-904B-B9DE-605596F39E9F}"/>
    <dgm:cxn modelId="{92E1D477-2F7E-7945-A8BD-91167287E05B}" srcId="{9D245DEB-F433-9441-A075-21D73DBBC1A9}" destId="{E23CB6F4-47A6-B942-918B-B7BF7E54C670}" srcOrd="5" destOrd="0" parTransId="{03ECBCB6-2408-E948-914B-935E18D5BE11}" sibTransId="{A33826B5-80C0-A34B-AEA3-4A94F19A3C76}"/>
    <dgm:cxn modelId="{4F3D4D7F-B090-CC4E-91AA-0AFF4515EEE2}" type="presOf" srcId="{C6EF3516-0B38-A149-BBCB-DF3D5C84EE04}" destId="{C8690ADE-8996-AF4B-9F74-6FFE08760817}" srcOrd="1" destOrd="0" presId="urn:microsoft.com/office/officeart/2005/8/layout/list1"/>
    <dgm:cxn modelId="{BCF71A87-2F80-7D42-A415-FAC9065DC011}" type="presOf" srcId="{C6EF3516-0B38-A149-BBCB-DF3D5C84EE04}" destId="{FF2F21D6-1F82-A94C-B9AA-6081FD781EEC}" srcOrd="0" destOrd="0" presId="urn:microsoft.com/office/officeart/2005/8/layout/list1"/>
    <dgm:cxn modelId="{7D1FC48F-F6E4-5F4C-A1C7-E345332C90E0}" srcId="{C6EF3516-0B38-A149-BBCB-DF3D5C84EE04}" destId="{91A9BA02-9BCC-EF48-BB78-C62A45DBBCF6}" srcOrd="0" destOrd="0" parTransId="{1A8B0B6E-2E84-3342-B20D-2A2B160D6E84}" sibTransId="{6EDBFC62-445C-C642-BF16-EF919DC7893C}"/>
    <dgm:cxn modelId="{9388F98F-8F34-6846-9AD5-95633A0ED84B}" type="presOf" srcId="{4C287246-B97F-E043-8C8F-E16F8E90C2C4}" destId="{905AFD29-112C-A345-B03F-3E56CD8EFA62}" srcOrd="0" destOrd="0" presId="urn:microsoft.com/office/officeart/2005/8/layout/list1"/>
    <dgm:cxn modelId="{3F59709E-6B38-C94A-B252-4650AA570587}" type="presOf" srcId="{E23CB6F4-47A6-B942-918B-B7BF7E54C670}" destId="{C6AD6466-ADD6-3C48-88CD-1EDC87876009}" srcOrd="1" destOrd="0" presId="urn:microsoft.com/office/officeart/2005/8/layout/list1"/>
    <dgm:cxn modelId="{AA4F4BA2-7B4D-8D4B-A312-3E9409AA990C}" srcId="{9D245DEB-F433-9441-A075-21D73DBBC1A9}" destId="{4C287246-B97F-E043-8C8F-E16F8E90C2C4}" srcOrd="1" destOrd="0" parTransId="{059EAC43-8828-A841-817D-AC024DEE5805}" sibTransId="{C7FDCB89-B649-D643-BE41-08EE46F5FB99}"/>
    <dgm:cxn modelId="{A43133BB-E141-0345-A34A-45C1079F2900}" type="presOf" srcId="{91A9BA02-9BCC-EF48-BB78-C62A45DBBCF6}" destId="{51E88E3C-22E1-4944-91F7-696F47C30AC8}" srcOrd="0" destOrd="0" presId="urn:microsoft.com/office/officeart/2005/8/layout/list1"/>
    <dgm:cxn modelId="{F4C7F7BD-AF83-F047-8890-2A60A04C77A1}" type="presOf" srcId="{F1BA2239-4017-1542-9613-166BB5D3DB74}" destId="{669F9D58-546D-E847-BD70-6051527D0152}" srcOrd="0" destOrd="0" presId="urn:microsoft.com/office/officeart/2005/8/layout/list1"/>
    <dgm:cxn modelId="{C74CFCC0-25B2-D749-9AAE-11C9FA1EA9A2}" type="presOf" srcId="{A34E6AE4-6254-C240-A858-CCE536F866E9}" destId="{049B02DB-D264-2D42-9511-F9C629D00D47}" srcOrd="1" destOrd="0" presId="urn:microsoft.com/office/officeart/2005/8/layout/list1"/>
    <dgm:cxn modelId="{BC6B33C5-CF35-484C-9542-6E407CCFACAE}" srcId="{A34E6AE4-6254-C240-A858-CCE536F866E9}" destId="{C1AC521B-2940-7F4D-919F-D7955E1D0A7B}" srcOrd="0" destOrd="0" parTransId="{9D3B0C08-C60A-7845-A55B-85A781F6DC3C}" sibTransId="{3A4BA299-AD70-A348-A4E9-B7066A2D7613}"/>
    <dgm:cxn modelId="{992C29C9-E6B5-1946-96E3-8DE9B0F739EA}" type="presOf" srcId="{7517E4A6-C271-3348-9538-A9AD2DDC5DC6}" destId="{ADECB0E4-DF3D-1D41-BB85-E5332C879753}" srcOrd="0" destOrd="0" presId="urn:microsoft.com/office/officeart/2005/8/layout/list1"/>
    <dgm:cxn modelId="{B37D90D0-BD21-A44E-8538-5EB729408145}" srcId="{E23CB6F4-47A6-B942-918B-B7BF7E54C670}" destId="{84D83203-312A-B04F-A5E9-A106B4B901CE}" srcOrd="0" destOrd="0" parTransId="{2B06ACB9-DA7E-DA4D-A867-944A858D2A96}" sibTransId="{ECD9727F-24D3-0B40-AF61-93B894126B3F}"/>
    <dgm:cxn modelId="{938BC7DC-6CD2-ED40-A79B-F009FFF38CEE}" type="presOf" srcId="{E23CB6F4-47A6-B942-918B-B7BF7E54C670}" destId="{50C59216-F52E-8F49-A107-C90ADC1C37A4}" srcOrd="0" destOrd="0" presId="urn:microsoft.com/office/officeart/2005/8/layout/list1"/>
    <dgm:cxn modelId="{890303DD-A20C-734F-A900-9507FD119284}" type="presOf" srcId="{F8DA949E-3F0F-EC4C-B424-9E5A0CF9DA6E}" destId="{F0F541D3-C434-1046-AED4-21A342CD6ACF}" srcOrd="1" destOrd="0" presId="urn:microsoft.com/office/officeart/2005/8/layout/list1"/>
    <dgm:cxn modelId="{B800F2DD-F3D8-E14F-A738-5AD58CD073D1}" srcId="{9D245DEB-F433-9441-A075-21D73DBBC1A9}" destId="{A34E6AE4-6254-C240-A858-CCE536F866E9}" srcOrd="0" destOrd="0" parTransId="{2C67C5A0-8560-0D45-9A9B-A3E41D2FE8DA}" sibTransId="{72F7FD6F-F204-E646-A05C-79DE97F1EB23}"/>
    <dgm:cxn modelId="{444A31E1-DEB3-BF48-9416-76AF17FAA77D}" type="presOf" srcId="{384FB34D-59DC-1441-A71F-F53D0BADD9C1}" destId="{84E20CB8-4E16-9345-9883-7505B84F8790}" srcOrd="0" destOrd="0" presId="urn:microsoft.com/office/officeart/2005/8/layout/list1"/>
    <dgm:cxn modelId="{F506CFF3-9828-D44C-A3F8-22667C467550}" type="presOf" srcId="{7517E4A6-C271-3348-9538-A9AD2DDC5DC6}" destId="{6A9CA84F-F63B-9149-8D7D-12A43E519D31}" srcOrd="1" destOrd="0" presId="urn:microsoft.com/office/officeart/2005/8/layout/list1"/>
    <dgm:cxn modelId="{4C3FC6FC-24E6-C64A-8EA3-A9EE2F68D335}" type="presOf" srcId="{9AC44708-7CC3-8C45-AD15-F818C17C2C0D}" destId="{830ACEAB-1131-1C4A-A6E4-8B09066CB14B}" srcOrd="0" destOrd="0" presId="urn:microsoft.com/office/officeart/2005/8/layout/list1"/>
    <dgm:cxn modelId="{4C190E40-AF3D-5E49-8F9F-DEE5558F1704}" type="presParOf" srcId="{56AF9C62-9F23-484B-808B-AAA60F506E19}" destId="{E964E8E0-8E28-A046-B3CB-8840E7B8C5D7}" srcOrd="0" destOrd="0" presId="urn:microsoft.com/office/officeart/2005/8/layout/list1"/>
    <dgm:cxn modelId="{C44BB347-1AE5-D546-A4C6-75E52DC4E821}" type="presParOf" srcId="{E964E8E0-8E28-A046-B3CB-8840E7B8C5D7}" destId="{D4DFDC34-C2D5-914B-B3F4-6058739A1015}" srcOrd="0" destOrd="0" presId="urn:microsoft.com/office/officeart/2005/8/layout/list1"/>
    <dgm:cxn modelId="{94AD5BD4-2146-FA4E-B32B-7BCF9E414979}" type="presParOf" srcId="{E964E8E0-8E28-A046-B3CB-8840E7B8C5D7}" destId="{049B02DB-D264-2D42-9511-F9C629D00D47}" srcOrd="1" destOrd="0" presId="urn:microsoft.com/office/officeart/2005/8/layout/list1"/>
    <dgm:cxn modelId="{B166B113-027A-CE4D-890F-30CC85153A92}" type="presParOf" srcId="{56AF9C62-9F23-484B-808B-AAA60F506E19}" destId="{9B9FB53E-DA84-684D-9E46-74319840BD10}" srcOrd="1" destOrd="0" presId="urn:microsoft.com/office/officeart/2005/8/layout/list1"/>
    <dgm:cxn modelId="{740B1072-5E79-D147-B032-1CB43477C53A}" type="presParOf" srcId="{56AF9C62-9F23-484B-808B-AAA60F506E19}" destId="{651A8DB3-E257-5B44-9B34-8BBDB0813300}" srcOrd="2" destOrd="0" presId="urn:microsoft.com/office/officeart/2005/8/layout/list1"/>
    <dgm:cxn modelId="{9122F548-126D-734E-9F9A-82B605393052}" type="presParOf" srcId="{56AF9C62-9F23-484B-808B-AAA60F506E19}" destId="{55D511A4-AE3E-EC4A-9B27-B8620687F99D}" srcOrd="3" destOrd="0" presId="urn:microsoft.com/office/officeart/2005/8/layout/list1"/>
    <dgm:cxn modelId="{3740B090-7ABA-D544-A9A5-85E7C487D184}" type="presParOf" srcId="{56AF9C62-9F23-484B-808B-AAA60F506E19}" destId="{B5670548-B73E-B74A-8161-941FE02BFA7F}" srcOrd="4" destOrd="0" presId="urn:microsoft.com/office/officeart/2005/8/layout/list1"/>
    <dgm:cxn modelId="{B5C784A9-9C13-8B4A-9C8E-EA81AC76A246}" type="presParOf" srcId="{B5670548-B73E-B74A-8161-941FE02BFA7F}" destId="{905AFD29-112C-A345-B03F-3E56CD8EFA62}" srcOrd="0" destOrd="0" presId="urn:microsoft.com/office/officeart/2005/8/layout/list1"/>
    <dgm:cxn modelId="{D1FB3CDD-8CDA-C04A-8189-E198508D9689}" type="presParOf" srcId="{B5670548-B73E-B74A-8161-941FE02BFA7F}" destId="{881F8ECB-FC52-8B4F-8B65-3A0932480E10}" srcOrd="1" destOrd="0" presId="urn:microsoft.com/office/officeart/2005/8/layout/list1"/>
    <dgm:cxn modelId="{DBE4722C-60CA-3348-B547-BC2F58AC6407}" type="presParOf" srcId="{56AF9C62-9F23-484B-808B-AAA60F506E19}" destId="{FFCD2247-1F7A-0A43-AF49-BD1BBA252C92}" srcOrd="5" destOrd="0" presId="urn:microsoft.com/office/officeart/2005/8/layout/list1"/>
    <dgm:cxn modelId="{DA0355D2-FD38-064D-B54B-335EBAF583B8}" type="presParOf" srcId="{56AF9C62-9F23-484B-808B-AAA60F506E19}" destId="{669F9D58-546D-E847-BD70-6051527D0152}" srcOrd="6" destOrd="0" presId="urn:microsoft.com/office/officeart/2005/8/layout/list1"/>
    <dgm:cxn modelId="{EDBC03FC-5C6F-8E4A-ACC3-8D63D8261CE9}" type="presParOf" srcId="{56AF9C62-9F23-484B-808B-AAA60F506E19}" destId="{72B01ACF-B872-E94B-BEA1-AB463F273EE6}" srcOrd="7" destOrd="0" presId="urn:microsoft.com/office/officeart/2005/8/layout/list1"/>
    <dgm:cxn modelId="{0423B236-8E54-BD4A-94A4-14829E66D41D}" type="presParOf" srcId="{56AF9C62-9F23-484B-808B-AAA60F506E19}" destId="{3D6987A3-4113-094A-B7EC-CD9FC98A7F98}" srcOrd="8" destOrd="0" presId="urn:microsoft.com/office/officeart/2005/8/layout/list1"/>
    <dgm:cxn modelId="{6599080B-BDF4-6646-8348-5A6CAFBAEE48}" type="presParOf" srcId="{3D6987A3-4113-094A-B7EC-CD9FC98A7F98}" destId="{A7DBE6E6-BB84-C645-A068-C1C046FEAA21}" srcOrd="0" destOrd="0" presId="urn:microsoft.com/office/officeart/2005/8/layout/list1"/>
    <dgm:cxn modelId="{72ED50DB-DDB2-9744-98BF-D9E74ACC62C9}" type="presParOf" srcId="{3D6987A3-4113-094A-B7EC-CD9FC98A7F98}" destId="{F0F541D3-C434-1046-AED4-21A342CD6ACF}" srcOrd="1" destOrd="0" presId="urn:microsoft.com/office/officeart/2005/8/layout/list1"/>
    <dgm:cxn modelId="{46DEDF58-F2AC-DF44-B416-A9192799DD82}" type="presParOf" srcId="{56AF9C62-9F23-484B-808B-AAA60F506E19}" destId="{2DD8172B-5543-A04E-ADD5-E7F0EA9187DA}" srcOrd="9" destOrd="0" presId="urn:microsoft.com/office/officeart/2005/8/layout/list1"/>
    <dgm:cxn modelId="{BEB7D9AD-E01E-C447-A294-3DFA6E07ED4E}" type="presParOf" srcId="{56AF9C62-9F23-484B-808B-AAA60F506E19}" destId="{84E20CB8-4E16-9345-9883-7505B84F8790}" srcOrd="10" destOrd="0" presId="urn:microsoft.com/office/officeart/2005/8/layout/list1"/>
    <dgm:cxn modelId="{BA726412-58DF-5746-ABDF-71E64BD18B50}" type="presParOf" srcId="{56AF9C62-9F23-484B-808B-AAA60F506E19}" destId="{47C5D600-9074-2C4B-AAAA-88B70F12526D}" srcOrd="11" destOrd="0" presId="urn:microsoft.com/office/officeart/2005/8/layout/list1"/>
    <dgm:cxn modelId="{62E1876B-05EC-9544-B0BA-7E3157451C99}" type="presParOf" srcId="{56AF9C62-9F23-484B-808B-AAA60F506E19}" destId="{CA987FB1-6C19-B044-AF6E-E9061DC46660}" srcOrd="12" destOrd="0" presId="urn:microsoft.com/office/officeart/2005/8/layout/list1"/>
    <dgm:cxn modelId="{5C8CCE5D-E698-9B43-AC0F-454F6D4B8A01}" type="presParOf" srcId="{CA987FB1-6C19-B044-AF6E-E9061DC46660}" destId="{FF2F21D6-1F82-A94C-B9AA-6081FD781EEC}" srcOrd="0" destOrd="0" presId="urn:microsoft.com/office/officeart/2005/8/layout/list1"/>
    <dgm:cxn modelId="{A6996BA7-2123-584D-876A-C1B90B945244}" type="presParOf" srcId="{CA987FB1-6C19-B044-AF6E-E9061DC46660}" destId="{C8690ADE-8996-AF4B-9F74-6FFE08760817}" srcOrd="1" destOrd="0" presId="urn:microsoft.com/office/officeart/2005/8/layout/list1"/>
    <dgm:cxn modelId="{F7367DAB-BB55-7C41-A05C-39FAC3B19C86}" type="presParOf" srcId="{56AF9C62-9F23-484B-808B-AAA60F506E19}" destId="{2A29CA39-5BA8-1949-B289-0BFFE00E8865}" srcOrd="13" destOrd="0" presId="urn:microsoft.com/office/officeart/2005/8/layout/list1"/>
    <dgm:cxn modelId="{FD668F6C-6672-D144-A03A-B3BEC3D2172A}" type="presParOf" srcId="{56AF9C62-9F23-484B-808B-AAA60F506E19}" destId="{51E88E3C-22E1-4944-91F7-696F47C30AC8}" srcOrd="14" destOrd="0" presId="urn:microsoft.com/office/officeart/2005/8/layout/list1"/>
    <dgm:cxn modelId="{9CA8D135-CE38-7E41-BAC3-4424D05C9C71}" type="presParOf" srcId="{56AF9C62-9F23-484B-808B-AAA60F506E19}" destId="{7CE2E85B-498A-1542-948F-A6D1D8128975}" srcOrd="15" destOrd="0" presId="urn:microsoft.com/office/officeart/2005/8/layout/list1"/>
    <dgm:cxn modelId="{52BA9F25-9149-5546-8A20-F8CF053D8F22}" type="presParOf" srcId="{56AF9C62-9F23-484B-808B-AAA60F506E19}" destId="{643D8A98-F062-B146-A9C5-534E374D9284}" srcOrd="16" destOrd="0" presId="urn:microsoft.com/office/officeart/2005/8/layout/list1"/>
    <dgm:cxn modelId="{20AFC6CB-9B62-2D45-BE16-FC282D9AF06E}" type="presParOf" srcId="{643D8A98-F062-B146-A9C5-534E374D9284}" destId="{ADECB0E4-DF3D-1D41-BB85-E5332C879753}" srcOrd="0" destOrd="0" presId="urn:microsoft.com/office/officeart/2005/8/layout/list1"/>
    <dgm:cxn modelId="{A1FCEA00-5DBA-444B-A265-2D476797DE70}" type="presParOf" srcId="{643D8A98-F062-B146-A9C5-534E374D9284}" destId="{6A9CA84F-F63B-9149-8D7D-12A43E519D31}" srcOrd="1" destOrd="0" presId="urn:microsoft.com/office/officeart/2005/8/layout/list1"/>
    <dgm:cxn modelId="{E1A4F0CE-39CD-514F-9029-E60937307A25}" type="presParOf" srcId="{56AF9C62-9F23-484B-808B-AAA60F506E19}" destId="{EF51E8F2-1885-2549-973D-BDF46469BD20}" srcOrd="17" destOrd="0" presId="urn:microsoft.com/office/officeart/2005/8/layout/list1"/>
    <dgm:cxn modelId="{5EE85F3E-170B-4D46-85A9-F928C7E97F1E}" type="presParOf" srcId="{56AF9C62-9F23-484B-808B-AAA60F506E19}" destId="{830ACEAB-1131-1C4A-A6E4-8B09066CB14B}" srcOrd="18" destOrd="0" presId="urn:microsoft.com/office/officeart/2005/8/layout/list1"/>
    <dgm:cxn modelId="{D1F0E4EE-9495-2143-9CAB-33225EB4FCF8}" type="presParOf" srcId="{56AF9C62-9F23-484B-808B-AAA60F506E19}" destId="{18E78F5A-B497-9B4E-883E-8A569586B875}" srcOrd="19" destOrd="0" presId="urn:microsoft.com/office/officeart/2005/8/layout/list1"/>
    <dgm:cxn modelId="{46E05517-65B8-964F-BE6D-15E9266DD448}" type="presParOf" srcId="{56AF9C62-9F23-484B-808B-AAA60F506E19}" destId="{37D157F2-F716-DC4E-9C4D-4EB627CE460D}" srcOrd="20" destOrd="0" presId="urn:microsoft.com/office/officeart/2005/8/layout/list1"/>
    <dgm:cxn modelId="{D01F25DB-2BD0-384F-A280-9D930B20E186}" type="presParOf" srcId="{37D157F2-F716-DC4E-9C4D-4EB627CE460D}" destId="{50C59216-F52E-8F49-A107-C90ADC1C37A4}" srcOrd="0" destOrd="0" presId="urn:microsoft.com/office/officeart/2005/8/layout/list1"/>
    <dgm:cxn modelId="{AA4600FC-4466-3F46-A162-04E6939A38CE}" type="presParOf" srcId="{37D157F2-F716-DC4E-9C4D-4EB627CE460D}" destId="{C6AD6466-ADD6-3C48-88CD-1EDC87876009}" srcOrd="1" destOrd="0" presId="urn:microsoft.com/office/officeart/2005/8/layout/list1"/>
    <dgm:cxn modelId="{065E3224-5C33-2C4F-844C-42B810070528}" type="presParOf" srcId="{56AF9C62-9F23-484B-808B-AAA60F506E19}" destId="{6DE753C6-35AE-1E44-A4ED-BFF28A8D5268}" srcOrd="21" destOrd="0" presId="urn:microsoft.com/office/officeart/2005/8/layout/list1"/>
    <dgm:cxn modelId="{879FE165-DDBD-7B43-BA70-C3A2B273B421}" type="presParOf" srcId="{56AF9C62-9F23-484B-808B-AAA60F506E19}" destId="{45E3FFC2-5C05-9C4C-B765-CE1E6DAD2AA7}"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373B71D-4CA8-CB4D-A861-DB703CC7195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16D0AB2F-3B33-3246-A660-085BFD5E63E6}">
      <dgm:prSet custT="1">
        <dgm:style>
          <a:lnRef idx="2">
            <a:schemeClr val="accent1"/>
          </a:lnRef>
          <a:fillRef idx="1">
            <a:schemeClr val="lt1"/>
          </a:fillRef>
          <a:effectRef idx="0">
            <a:schemeClr val="accent1"/>
          </a:effectRef>
          <a:fontRef idx="minor">
            <a:schemeClr val="dk1"/>
          </a:fontRef>
        </dgm:style>
      </dgm:prSet>
      <dgm:spPr/>
      <dgm:t>
        <a:bodyPr/>
        <a:lstStyle/>
        <a:p>
          <a:r>
            <a:rPr lang="en-US" sz="1600" b="1" dirty="0">
              <a:latin typeface="Candara" panose="020E0502030303020204" pitchFamily="34" charset="0"/>
            </a:rPr>
            <a:t>Authority cannot confer themselves the jurisdiction which is not vested in them under the law</a:t>
          </a:r>
          <a:endParaRPr lang="en-IN" sz="1600" dirty="0">
            <a:latin typeface="Candara" panose="020E0502030303020204" pitchFamily="34" charset="0"/>
          </a:endParaRPr>
        </a:p>
      </dgm:t>
    </dgm:pt>
    <dgm:pt modelId="{12034EF2-59E3-7449-B6D1-07654953AF7E}" type="parTrans" cxnId="{3748CBDC-7B0C-6742-91E1-8431FC35F965}">
      <dgm:prSet/>
      <dgm:spPr/>
      <dgm:t>
        <a:bodyPr/>
        <a:lstStyle/>
        <a:p>
          <a:endParaRPr lang="en-US" sz="1600">
            <a:latin typeface="Candara" panose="020E0502030303020204" pitchFamily="34" charset="0"/>
          </a:endParaRPr>
        </a:p>
      </dgm:t>
    </dgm:pt>
    <dgm:pt modelId="{7D0EED3C-CC07-E44E-B3DD-DCB6D339689A}" type="sibTrans" cxnId="{3748CBDC-7B0C-6742-91E1-8431FC35F965}">
      <dgm:prSet/>
      <dgm:spPr/>
      <dgm:t>
        <a:bodyPr/>
        <a:lstStyle/>
        <a:p>
          <a:endParaRPr lang="en-US" sz="1600">
            <a:latin typeface="Candara" panose="020E0502030303020204" pitchFamily="34" charset="0"/>
          </a:endParaRPr>
        </a:p>
      </dgm:t>
    </dgm:pt>
    <dgm:pt modelId="{7EEAC7C8-CF7F-B448-8855-17741DDFB8DC}">
      <dgm:prSet custT="1"/>
      <dgm:spPr/>
      <dgm:t>
        <a:bodyPr/>
        <a:lstStyle/>
        <a:p>
          <a:r>
            <a:rPr lang="en-US" sz="1600" b="0" i="1">
              <a:latin typeface="Candara" panose="020E0502030303020204" pitchFamily="34" charset="0"/>
            </a:rPr>
            <a:t>M/s. Ram Textiles Ltd., Rampur Vs The Income Tax OfficeR, Rampur reported in AIR 1973 SC 1362, Kiran Gems Private Limited vs </a:t>
          </a:r>
          <a:r>
            <a:rPr lang="en-GB" sz="1600" b="0" i="1">
              <a:latin typeface="Candara" panose="020E0502030303020204" pitchFamily="34" charset="0"/>
            </a:rPr>
            <a:t>Union of India and Ors. (Writ Petition No. 1135 of 2019) passed by the Hon’ble Bombay High Court, </a:t>
          </a:r>
          <a:r>
            <a:rPr lang="en-US" sz="1600" b="0" i="1">
              <a:latin typeface="Candara" panose="020E0502030303020204" pitchFamily="34" charset="0"/>
            </a:rPr>
            <a:t>Matrix Traders vs. The Deputy Assistant Commissioner &amp; Anr. [TS-224-HC(AP)-2022-GST]</a:t>
          </a:r>
          <a:endParaRPr lang="en-IN" sz="1600">
            <a:latin typeface="Candara" panose="020E0502030303020204" pitchFamily="34" charset="0"/>
          </a:endParaRPr>
        </a:p>
      </dgm:t>
    </dgm:pt>
    <dgm:pt modelId="{51DFFEB9-40B3-CE4C-8F97-6C11AFC73F00}" type="parTrans" cxnId="{780ED39F-49DD-F94B-89BD-B0ABC2C4B958}">
      <dgm:prSet/>
      <dgm:spPr/>
      <dgm:t>
        <a:bodyPr/>
        <a:lstStyle/>
        <a:p>
          <a:endParaRPr lang="en-US" sz="1600">
            <a:latin typeface="Candara" panose="020E0502030303020204" pitchFamily="34" charset="0"/>
          </a:endParaRPr>
        </a:p>
      </dgm:t>
    </dgm:pt>
    <dgm:pt modelId="{061FD202-D590-5F46-8030-B7D50B17F408}" type="sibTrans" cxnId="{780ED39F-49DD-F94B-89BD-B0ABC2C4B958}">
      <dgm:prSet/>
      <dgm:spPr/>
      <dgm:t>
        <a:bodyPr/>
        <a:lstStyle/>
        <a:p>
          <a:endParaRPr lang="en-US" sz="1600">
            <a:latin typeface="Candara" panose="020E0502030303020204" pitchFamily="34" charset="0"/>
          </a:endParaRPr>
        </a:p>
      </dgm:t>
    </dgm:pt>
    <dgm:pt modelId="{A67841CF-F807-4744-8B5C-FC529EA166D2}">
      <dgm:prSet custT="1">
        <dgm:style>
          <a:lnRef idx="2">
            <a:schemeClr val="accent1"/>
          </a:lnRef>
          <a:fillRef idx="1">
            <a:schemeClr val="lt1"/>
          </a:fillRef>
          <a:effectRef idx="0">
            <a:schemeClr val="accent1"/>
          </a:effectRef>
          <a:fontRef idx="minor">
            <a:schemeClr val="dk1"/>
          </a:fontRef>
        </dgm:style>
      </dgm:prSet>
      <dgm:spPr/>
      <dgm:t>
        <a:bodyPr/>
        <a:lstStyle/>
        <a:p>
          <a:r>
            <a:rPr lang="en-US" sz="1600" b="1">
              <a:latin typeface="Candara" panose="020E0502030303020204" pitchFamily="34" charset="0"/>
            </a:rPr>
            <a:t>No suppression, if demand is based on interpretation of law. </a:t>
          </a:r>
          <a:endParaRPr lang="en-IN" sz="1600">
            <a:latin typeface="Candara" panose="020E0502030303020204" pitchFamily="34" charset="0"/>
          </a:endParaRPr>
        </a:p>
      </dgm:t>
    </dgm:pt>
    <dgm:pt modelId="{55F608DB-9A5E-634C-9D04-3F4516845ADE}" type="parTrans" cxnId="{96F6DAA5-BDD1-4344-892D-51E57F588B89}">
      <dgm:prSet/>
      <dgm:spPr/>
      <dgm:t>
        <a:bodyPr/>
        <a:lstStyle/>
        <a:p>
          <a:endParaRPr lang="en-US" sz="1600">
            <a:latin typeface="Candara" panose="020E0502030303020204" pitchFamily="34" charset="0"/>
          </a:endParaRPr>
        </a:p>
      </dgm:t>
    </dgm:pt>
    <dgm:pt modelId="{64E49B6A-C757-B743-AD0E-0E50B80F7764}" type="sibTrans" cxnId="{96F6DAA5-BDD1-4344-892D-51E57F588B89}">
      <dgm:prSet/>
      <dgm:spPr/>
      <dgm:t>
        <a:bodyPr/>
        <a:lstStyle/>
        <a:p>
          <a:endParaRPr lang="en-US" sz="1600">
            <a:latin typeface="Candara" panose="020E0502030303020204" pitchFamily="34" charset="0"/>
          </a:endParaRPr>
        </a:p>
      </dgm:t>
    </dgm:pt>
    <dgm:pt modelId="{1EC04484-862A-A044-A19D-50C78BFC35A6}">
      <dgm:prSet custT="1"/>
      <dgm:spPr/>
      <dgm:t>
        <a:bodyPr/>
        <a:lstStyle/>
        <a:p>
          <a:r>
            <a:rPr lang="en-US" sz="1600" b="0" i="1" dirty="0">
              <a:latin typeface="Candara" panose="020E0502030303020204" pitchFamily="34" charset="0"/>
            </a:rPr>
            <a:t>Vinoth Shipping Services v. </a:t>
          </a:r>
          <a:r>
            <a:rPr lang="en-US" sz="1600" b="0" i="1" dirty="0" err="1">
              <a:latin typeface="Candara" panose="020E0502030303020204" pitchFamily="34" charset="0"/>
            </a:rPr>
            <a:t>Commr</a:t>
          </a:r>
          <a:r>
            <a:rPr lang="en-US" sz="1600" b="0" i="1" dirty="0">
              <a:latin typeface="Candara" panose="020E0502030303020204" pitchFamily="34" charset="0"/>
            </a:rPr>
            <a:t>. of C.EX &amp; ST, Tirunelveli – 2021 (55) GSTL 313 (Tri- Chennai), </a:t>
          </a:r>
          <a:r>
            <a:rPr lang="en-US" sz="1600" b="0" i="1" dirty="0" err="1">
              <a:latin typeface="Candara" panose="020E0502030303020204" pitchFamily="34" charset="0"/>
            </a:rPr>
            <a:t>Commr</a:t>
          </a:r>
          <a:r>
            <a:rPr lang="en-US" sz="1600" b="0" i="1" dirty="0">
              <a:latin typeface="Candara" panose="020E0502030303020204" pitchFamily="34" charset="0"/>
            </a:rPr>
            <a:t>. Of S.T., New Delhi v. </a:t>
          </a:r>
          <a:r>
            <a:rPr lang="en-US" sz="1600" b="0" i="1" dirty="0" err="1">
              <a:latin typeface="Candara" panose="020E0502030303020204" pitchFamily="34" charset="0"/>
            </a:rPr>
            <a:t>Melange</a:t>
          </a:r>
          <a:r>
            <a:rPr lang="en-US" sz="1600" b="0" i="1" dirty="0">
              <a:latin typeface="Candara" panose="020E0502030303020204" pitchFamily="34" charset="0"/>
            </a:rPr>
            <a:t> Developers Private Limited - 2020 (33) G.S.T.L. 116 (Tri. - LB).</a:t>
          </a:r>
          <a:endParaRPr lang="en-IN" sz="1600" dirty="0">
            <a:latin typeface="Candara" panose="020E0502030303020204" pitchFamily="34" charset="0"/>
          </a:endParaRPr>
        </a:p>
      </dgm:t>
    </dgm:pt>
    <dgm:pt modelId="{C31A1228-C77B-E94F-A475-B1AA9DDB33DC}" type="parTrans" cxnId="{82FC0BBD-6F6A-374E-9FCD-DFCCB675A7E6}">
      <dgm:prSet/>
      <dgm:spPr/>
      <dgm:t>
        <a:bodyPr/>
        <a:lstStyle/>
        <a:p>
          <a:endParaRPr lang="en-US" sz="1600">
            <a:latin typeface="Candara" panose="020E0502030303020204" pitchFamily="34" charset="0"/>
          </a:endParaRPr>
        </a:p>
      </dgm:t>
    </dgm:pt>
    <dgm:pt modelId="{5CD654AC-DA03-FD44-BC36-DC48CF5E0AEA}" type="sibTrans" cxnId="{82FC0BBD-6F6A-374E-9FCD-DFCCB675A7E6}">
      <dgm:prSet/>
      <dgm:spPr/>
      <dgm:t>
        <a:bodyPr/>
        <a:lstStyle/>
        <a:p>
          <a:endParaRPr lang="en-US" sz="1600">
            <a:latin typeface="Candara" panose="020E0502030303020204" pitchFamily="34" charset="0"/>
          </a:endParaRPr>
        </a:p>
      </dgm:t>
    </dgm:pt>
    <dgm:pt modelId="{F80A730E-62CB-8748-B55E-DE3674465852}">
      <dgm:prSet custT="1">
        <dgm:style>
          <a:lnRef idx="2">
            <a:schemeClr val="accent1"/>
          </a:lnRef>
          <a:fillRef idx="1">
            <a:schemeClr val="lt1"/>
          </a:fillRef>
          <a:effectRef idx="0">
            <a:schemeClr val="accent1"/>
          </a:effectRef>
          <a:fontRef idx="minor">
            <a:schemeClr val="dk1"/>
          </a:fontRef>
        </dgm:style>
      </dgm:prSet>
      <dgm:spPr/>
      <dgm:t>
        <a:bodyPr/>
        <a:lstStyle/>
        <a:p>
          <a:r>
            <a:rPr lang="en-US" sz="1600" b="1" dirty="0">
              <a:latin typeface="Candara" panose="020E0502030303020204" pitchFamily="34" charset="0"/>
            </a:rPr>
            <a:t>Demand</a:t>
          </a:r>
          <a:r>
            <a:rPr lang="en-US" sz="1600" b="1" baseline="0" dirty="0">
              <a:latin typeface="Candara" panose="020E0502030303020204" pitchFamily="34" charset="0"/>
            </a:rPr>
            <a:t> Order passed without considering reply to SCN is not sustainable.</a:t>
          </a:r>
          <a:endParaRPr lang="en-IN" sz="1600" b="1" dirty="0">
            <a:latin typeface="Candara" panose="020E0502030303020204" pitchFamily="34" charset="0"/>
          </a:endParaRPr>
        </a:p>
      </dgm:t>
    </dgm:pt>
    <dgm:pt modelId="{97F3200F-9EED-CF4D-8589-B205E28DAFDB}" type="parTrans" cxnId="{9F5C7882-9EBA-D045-A3B3-21EEF93DA35B}">
      <dgm:prSet/>
      <dgm:spPr/>
      <dgm:t>
        <a:bodyPr/>
        <a:lstStyle/>
        <a:p>
          <a:endParaRPr lang="en-US" sz="1600">
            <a:latin typeface="Candara" panose="020E0502030303020204" pitchFamily="34" charset="0"/>
          </a:endParaRPr>
        </a:p>
      </dgm:t>
    </dgm:pt>
    <dgm:pt modelId="{9590125E-E1AF-B84E-8409-A8D54737AF0C}" type="sibTrans" cxnId="{9F5C7882-9EBA-D045-A3B3-21EEF93DA35B}">
      <dgm:prSet/>
      <dgm:spPr/>
      <dgm:t>
        <a:bodyPr/>
        <a:lstStyle/>
        <a:p>
          <a:endParaRPr lang="en-US" sz="1600">
            <a:latin typeface="Candara" panose="020E0502030303020204" pitchFamily="34" charset="0"/>
          </a:endParaRPr>
        </a:p>
      </dgm:t>
    </dgm:pt>
    <dgm:pt modelId="{35FAD459-2264-854A-8E3D-4D8F6CDC1122}">
      <dgm:prSet custT="1"/>
      <dgm:spPr/>
      <dgm:t>
        <a:bodyPr/>
        <a:lstStyle/>
        <a:p>
          <a:r>
            <a:rPr lang="en-US" sz="1600" dirty="0">
              <a:latin typeface="Candara" panose="020E0502030303020204" pitchFamily="34" charset="0"/>
            </a:rPr>
            <a:t>Engineering Aids V/s. State Tax Officer (Circle) (Mad. HC) W.P. No. 28124 of 2022 </a:t>
          </a:r>
          <a:endParaRPr lang="en-IN" sz="1600" dirty="0">
            <a:latin typeface="Candara" panose="020E0502030303020204" pitchFamily="34" charset="0"/>
          </a:endParaRPr>
        </a:p>
      </dgm:t>
    </dgm:pt>
    <dgm:pt modelId="{4CEC14F2-1D5D-564C-8AB1-1166609F6333}" type="parTrans" cxnId="{A7E4F441-3029-A04F-B7ED-9BD191DAED4B}">
      <dgm:prSet/>
      <dgm:spPr/>
      <dgm:t>
        <a:bodyPr/>
        <a:lstStyle/>
        <a:p>
          <a:endParaRPr lang="en-US" sz="1600">
            <a:latin typeface="Candara" panose="020E0502030303020204" pitchFamily="34" charset="0"/>
          </a:endParaRPr>
        </a:p>
      </dgm:t>
    </dgm:pt>
    <dgm:pt modelId="{C28E1505-1AC4-C54A-A468-EB59F489ADF4}" type="sibTrans" cxnId="{A7E4F441-3029-A04F-B7ED-9BD191DAED4B}">
      <dgm:prSet/>
      <dgm:spPr/>
      <dgm:t>
        <a:bodyPr/>
        <a:lstStyle/>
        <a:p>
          <a:endParaRPr lang="en-US" sz="1600">
            <a:latin typeface="Candara" panose="020E0502030303020204" pitchFamily="34" charset="0"/>
          </a:endParaRPr>
        </a:p>
      </dgm:t>
    </dgm:pt>
    <dgm:pt modelId="{327340B0-6A29-E64A-B6A1-81B6B1C33FB2}">
      <dgm:prSet custT="1">
        <dgm:style>
          <a:lnRef idx="2">
            <a:schemeClr val="accent1"/>
          </a:lnRef>
          <a:fillRef idx="1">
            <a:schemeClr val="lt1"/>
          </a:fillRef>
          <a:effectRef idx="0">
            <a:schemeClr val="accent1"/>
          </a:effectRef>
          <a:fontRef idx="minor">
            <a:schemeClr val="dk1"/>
          </a:fontRef>
        </dgm:style>
      </dgm:prSet>
      <dgm:spPr/>
      <dgm:t>
        <a:bodyPr/>
        <a:lstStyle/>
        <a:p>
          <a:r>
            <a:rPr lang="en-US" sz="1600" b="1" dirty="0">
              <a:latin typeface="Candara" panose="020E0502030303020204" pitchFamily="34" charset="0"/>
            </a:rPr>
            <a:t>No demand can be raised merely by comparing STR-3 return with the balance sheet figures.</a:t>
          </a:r>
          <a:endParaRPr lang="en-IN" sz="1600" dirty="0">
            <a:latin typeface="Candara" panose="020E0502030303020204" pitchFamily="34" charset="0"/>
          </a:endParaRPr>
        </a:p>
      </dgm:t>
    </dgm:pt>
    <dgm:pt modelId="{5072FC16-8996-7348-ACD7-3F176374DB53}" type="parTrans" cxnId="{BB85DB18-61F5-3844-A0B7-236B1DD493C0}">
      <dgm:prSet/>
      <dgm:spPr/>
      <dgm:t>
        <a:bodyPr/>
        <a:lstStyle/>
        <a:p>
          <a:endParaRPr lang="en-US" sz="1600">
            <a:latin typeface="Candara" panose="020E0502030303020204" pitchFamily="34" charset="0"/>
          </a:endParaRPr>
        </a:p>
      </dgm:t>
    </dgm:pt>
    <dgm:pt modelId="{75A311F1-A78F-5743-A860-5ECAE4A1E36B}" type="sibTrans" cxnId="{BB85DB18-61F5-3844-A0B7-236B1DD493C0}">
      <dgm:prSet/>
      <dgm:spPr/>
      <dgm:t>
        <a:bodyPr/>
        <a:lstStyle/>
        <a:p>
          <a:endParaRPr lang="en-US" sz="1600">
            <a:latin typeface="Candara" panose="020E0502030303020204" pitchFamily="34" charset="0"/>
          </a:endParaRPr>
        </a:p>
      </dgm:t>
    </dgm:pt>
    <dgm:pt modelId="{FB92DC94-F1A5-0340-A4BA-C20AE64504C5}">
      <dgm:prSet custT="1"/>
      <dgm:spPr/>
      <dgm:t>
        <a:bodyPr/>
        <a:lstStyle/>
        <a:p>
          <a:r>
            <a:rPr lang="en-US" sz="1600" b="0" i="1" dirty="0">
              <a:latin typeface="Candara" panose="020E0502030303020204" pitchFamily="34" charset="0"/>
            </a:rPr>
            <a:t>M/s Go </a:t>
          </a:r>
          <a:r>
            <a:rPr lang="en-US" sz="1600" b="0" i="1" dirty="0" err="1">
              <a:latin typeface="Candara" panose="020E0502030303020204" pitchFamily="34" charset="0"/>
            </a:rPr>
            <a:t>Bindas</a:t>
          </a:r>
          <a:r>
            <a:rPr lang="en-US" sz="1600" b="0" i="1" dirty="0">
              <a:latin typeface="Candara" panose="020E0502030303020204" pitchFamily="34" charset="0"/>
            </a:rPr>
            <a:t> Entertainment </a:t>
          </a:r>
          <a:r>
            <a:rPr lang="en-US" sz="1600" b="0" i="1" dirty="0" err="1">
              <a:latin typeface="Candara" panose="020E0502030303020204" pitchFamily="34" charset="0"/>
            </a:rPr>
            <a:t>Pvt</a:t>
          </a:r>
          <a:r>
            <a:rPr lang="en-US" sz="1600" b="0" i="1" dirty="0">
              <a:latin typeface="Candara" panose="020E0502030303020204" pitchFamily="34" charset="0"/>
            </a:rPr>
            <a:t> Ltd vs. CST - 2020-TIOL-890-CESTAT-ALL, Karnataka Industrial Areas Dev. BOARD V. </a:t>
          </a:r>
          <a:r>
            <a:rPr lang="en-US" sz="1600" b="0" i="1" dirty="0" err="1">
              <a:latin typeface="Candara" panose="020E0502030303020204" pitchFamily="34" charset="0"/>
            </a:rPr>
            <a:t>Commr</a:t>
          </a:r>
          <a:r>
            <a:rPr lang="en-US" sz="1600" b="0" i="1" dirty="0">
              <a:latin typeface="Candara" panose="020E0502030303020204" pitchFamily="34" charset="0"/>
            </a:rPr>
            <a:t>. Of Central Tax, Bangalore North - 2020 (40) G.S.T.L. 33 (Tri. - Bang.)</a:t>
          </a:r>
          <a:endParaRPr lang="en-IN" sz="1600" dirty="0">
            <a:latin typeface="Candara" panose="020E0502030303020204" pitchFamily="34" charset="0"/>
          </a:endParaRPr>
        </a:p>
      </dgm:t>
    </dgm:pt>
    <dgm:pt modelId="{A1CC461A-EF89-1348-A152-5E79C427F8D8}" type="parTrans" cxnId="{5341D6F9-9DC8-AA4F-9CAF-F2185F6E2423}">
      <dgm:prSet/>
      <dgm:spPr/>
      <dgm:t>
        <a:bodyPr/>
        <a:lstStyle/>
        <a:p>
          <a:endParaRPr lang="en-US" sz="1600">
            <a:latin typeface="Candara" panose="020E0502030303020204" pitchFamily="34" charset="0"/>
          </a:endParaRPr>
        </a:p>
      </dgm:t>
    </dgm:pt>
    <dgm:pt modelId="{A30620EE-904F-1442-863E-C37DC57BFF26}" type="sibTrans" cxnId="{5341D6F9-9DC8-AA4F-9CAF-F2185F6E2423}">
      <dgm:prSet/>
      <dgm:spPr/>
      <dgm:t>
        <a:bodyPr/>
        <a:lstStyle/>
        <a:p>
          <a:endParaRPr lang="en-US" sz="1600">
            <a:latin typeface="Candara" panose="020E0502030303020204" pitchFamily="34" charset="0"/>
          </a:endParaRPr>
        </a:p>
      </dgm:t>
    </dgm:pt>
    <dgm:pt modelId="{943BFECC-FB21-4E40-91DD-A0CF6BB67021}" type="pres">
      <dgm:prSet presAssocID="{A373B71D-4CA8-CB4D-A861-DB703CC71950}" presName="linear" presStyleCnt="0">
        <dgm:presLayoutVars>
          <dgm:dir/>
          <dgm:animLvl val="lvl"/>
          <dgm:resizeHandles val="exact"/>
        </dgm:presLayoutVars>
      </dgm:prSet>
      <dgm:spPr/>
    </dgm:pt>
    <dgm:pt modelId="{BD07A63D-E165-224D-9567-8DE64495B593}" type="pres">
      <dgm:prSet presAssocID="{16D0AB2F-3B33-3246-A660-085BFD5E63E6}" presName="parentLin" presStyleCnt="0"/>
      <dgm:spPr/>
    </dgm:pt>
    <dgm:pt modelId="{C2E98CA9-0DB9-F84C-BF28-6D815D94B748}" type="pres">
      <dgm:prSet presAssocID="{16D0AB2F-3B33-3246-A660-085BFD5E63E6}" presName="parentLeftMargin" presStyleLbl="node1" presStyleIdx="0" presStyleCnt="4"/>
      <dgm:spPr/>
    </dgm:pt>
    <dgm:pt modelId="{87ED34F2-9BC7-0346-93E0-DBCDA70EC432}" type="pres">
      <dgm:prSet presAssocID="{16D0AB2F-3B33-3246-A660-085BFD5E63E6}" presName="parentText" presStyleLbl="node1" presStyleIdx="0" presStyleCnt="4">
        <dgm:presLayoutVars>
          <dgm:chMax val="0"/>
          <dgm:bulletEnabled val="1"/>
        </dgm:presLayoutVars>
      </dgm:prSet>
      <dgm:spPr/>
    </dgm:pt>
    <dgm:pt modelId="{C018CD92-74EE-9C44-B354-C26EF2459B1D}" type="pres">
      <dgm:prSet presAssocID="{16D0AB2F-3B33-3246-A660-085BFD5E63E6}" presName="negativeSpace" presStyleCnt="0"/>
      <dgm:spPr/>
    </dgm:pt>
    <dgm:pt modelId="{3D915740-344F-1047-BB8D-76F0BCA5839A}" type="pres">
      <dgm:prSet presAssocID="{16D0AB2F-3B33-3246-A660-085BFD5E63E6}" presName="childText" presStyleLbl="conFgAcc1" presStyleIdx="0" presStyleCnt="4">
        <dgm:presLayoutVars>
          <dgm:bulletEnabled val="1"/>
        </dgm:presLayoutVars>
      </dgm:prSet>
      <dgm:spPr/>
    </dgm:pt>
    <dgm:pt modelId="{29FD3602-A65F-D94E-88BD-7807728E22DC}" type="pres">
      <dgm:prSet presAssocID="{7D0EED3C-CC07-E44E-B3DD-DCB6D339689A}" presName="spaceBetweenRectangles" presStyleCnt="0"/>
      <dgm:spPr/>
    </dgm:pt>
    <dgm:pt modelId="{CB4CF90E-D7EB-6842-B5B3-3E920004D4B9}" type="pres">
      <dgm:prSet presAssocID="{A67841CF-F807-4744-8B5C-FC529EA166D2}" presName="parentLin" presStyleCnt="0"/>
      <dgm:spPr/>
    </dgm:pt>
    <dgm:pt modelId="{7574F469-AB5D-D943-B3C5-E6194396B4CF}" type="pres">
      <dgm:prSet presAssocID="{A67841CF-F807-4744-8B5C-FC529EA166D2}" presName="parentLeftMargin" presStyleLbl="node1" presStyleIdx="0" presStyleCnt="4"/>
      <dgm:spPr/>
    </dgm:pt>
    <dgm:pt modelId="{0DB92CB4-C3A8-1D4D-B32D-5A9286551715}" type="pres">
      <dgm:prSet presAssocID="{A67841CF-F807-4744-8B5C-FC529EA166D2}" presName="parentText" presStyleLbl="node1" presStyleIdx="1" presStyleCnt="4">
        <dgm:presLayoutVars>
          <dgm:chMax val="0"/>
          <dgm:bulletEnabled val="1"/>
        </dgm:presLayoutVars>
      </dgm:prSet>
      <dgm:spPr/>
    </dgm:pt>
    <dgm:pt modelId="{6AC8022B-B9FB-4E42-A299-9F4194D9E27D}" type="pres">
      <dgm:prSet presAssocID="{A67841CF-F807-4744-8B5C-FC529EA166D2}" presName="negativeSpace" presStyleCnt="0"/>
      <dgm:spPr/>
    </dgm:pt>
    <dgm:pt modelId="{C5245E2D-CBA6-8B41-8775-651E17C6CE3F}" type="pres">
      <dgm:prSet presAssocID="{A67841CF-F807-4744-8B5C-FC529EA166D2}" presName="childText" presStyleLbl="conFgAcc1" presStyleIdx="1" presStyleCnt="4">
        <dgm:presLayoutVars>
          <dgm:bulletEnabled val="1"/>
        </dgm:presLayoutVars>
      </dgm:prSet>
      <dgm:spPr/>
    </dgm:pt>
    <dgm:pt modelId="{02F88FE5-6C49-B74A-99F2-8A997F9C2B3F}" type="pres">
      <dgm:prSet presAssocID="{64E49B6A-C757-B743-AD0E-0E50B80F7764}" presName="spaceBetweenRectangles" presStyleCnt="0"/>
      <dgm:spPr/>
    </dgm:pt>
    <dgm:pt modelId="{1DF0615D-5F7B-1E48-B1B9-F3C45794015D}" type="pres">
      <dgm:prSet presAssocID="{F80A730E-62CB-8748-B55E-DE3674465852}" presName="parentLin" presStyleCnt="0"/>
      <dgm:spPr/>
    </dgm:pt>
    <dgm:pt modelId="{55413C21-1155-B347-8EBA-49E371DDF022}" type="pres">
      <dgm:prSet presAssocID="{F80A730E-62CB-8748-B55E-DE3674465852}" presName="parentLeftMargin" presStyleLbl="node1" presStyleIdx="1" presStyleCnt="4"/>
      <dgm:spPr/>
    </dgm:pt>
    <dgm:pt modelId="{1C0527B0-A144-9F49-B1BF-BCE60B5C6F11}" type="pres">
      <dgm:prSet presAssocID="{F80A730E-62CB-8748-B55E-DE3674465852}" presName="parentText" presStyleLbl="node1" presStyleIdx="2" presStyleCnt="4">
        <dgm:presLayoutVars>
          <dgm:chMax val="0"/>
          <dgm:bulletEnabled val="1"/>
        </dgm:presLayoutVars>
      </dgm:prSet>
      <dgm:spPr/>
    </dgm:pt>
    <dgm:pt modelId="{54CEE3BC-E3D7-B54A-B631-01B9588050A6}" type="pres">
      <dgm:prSet presAssocID="{F80A730E-62CB-8748-B55E-DE3674465852}" presName="negativeSpace" presStyleCnt="0"/>
      <dgm:spPr/>
    </dgm:pt>
    <dgm:pt modelId="{D0E197FF-8FF0-B940-B88E-9185A03BD3CD}" type="pres">
      <dgm:prSet presAssocID="{F80A730E-62CB-8748-B55E-DE3674465852}" presName="childText" presStyleLbl="conFgAcc1" presStyleIdx="2" presStyleCnt="4">
        <dgm:presLayoutVars>
          <dgm:bulletEnabled val="1"/>
        </dgm:presLayoutVars>
      </dgm:prSet>
      <dgm:spPr/>
    </dgm:pt>
    <dgm:pt modelId="{BC78A1BD-F643-C944-A22A-68D6D76CC4B4}" type="pres">
      <dgm:prSet presAssocID="{9590125E-E1AF-B84E-8409-A8D54737AF0C}" presName="spaceBetweenRectangles" presStyleCnt="0"/>
      <dgm:spPr/>
    </dgm:pt>
    <dgm:pt modelId="{C3E0CFAE-6203-3047-98F4-BD3C4B368EA3}" type="pres">
      <dgm:prSet presAssocID="{327340B0-6A29-E64A-B6A1-81B6B1C33FB2}" presName="parentLin" presStyleCnt="0"/>
      <dgm:spPr/>
    </dgm:pt>
    <dgm:pt modelId="{3554BE25-06E2-A44F-8DF8-537FD7401D74}" type="pres">
      <dgm:prSet presAssocID="{327340B0-6A29-E64A-B6A1-81B6B1C33FB2}" presName="parentLeftMargin" presStyleLbl="node1" presStyleIdx="2" presStyleCnt="4"/>
      <dgm:spPr/>
    </dgm:pt>
    <dgm:pt modelId="{A86EFAD0-E060-5A45-A23C-A63B8C976E7B}" type="pres">
      <dgm:prSet presAssocID="{327340B0-6A29-E64A-B6A1-81B6B1C33FB2}" presName="parentText" presStyleLbl="node1" presStyleIdx="3" presStyleCnt="4">
        <dgm:presLayoutVars>
          <dgm:chMax val="0"/>
          <dgm:bulletEnabled val="1"/>
        </dgm:presLayoutVars>
      </dgm:prSet>
      <dgm:spPr/>
    </dgm:pt>
    <dgm:pt modelId="{5755C355-66DA-4843-A4D0-BA0B0DCABFCB}" type="pres">
      <dgm:prSet presAssocID="{327340B0-6A29-E64A-B6A1-81B6B1C33FB2}" presName="negativeSpace" presStyleCnt="0"/>
      <dgm:spPr/>
    </dgm:pt>
    <dgm:pt modelId="{EA14E8BF-94D4-5245-946D-60A414A50050}" type="pres">
      <dgm:prSet presAssocID="{327340B0-6A29-E64A-B6A1-81B6B1C33FB2}" presName="childText" presStyleLbl="conFgAcc1" presStyleIdx="3" presStyleCnt="4">
        <dgm:presLayoutVars>
          <dgm:bulletEnabled val="1"/>
        </dgm:presLayoutVars>
      </dgm:prSet>
      <dgm:spPr/>
    </dgm:pt>
  </dgm:ptLst>
  <dgm:cxnLst>
    <dgm:cxn modelId="{BB85DB18-61F5-3844-A0B7-236B1DD493C0}" srcId="{A373B71D-4CA8-CB4D-A861-DB703CC71950}" destId="{327340B0-6A29-E64A-B6A1-81B6B1C33FB2}" srcOrd="3" destOrd="0" parTransId="{5072FC16-8996-7348-ACD7-3F176374DB53}" sibTransId="{75A311F1-A78F-5743-A860-5ECAE4A1E36B}"/>
    <dgm:cxn modelId="{3AD1381D-3ABF-924E-91AC-82B9148F595B}" type="presOf" srcId="{FB92DC94-F1A5-0340-A4BA-C20AE64504C5}" destId="{EA14E8BF-94D4-5245-946D-60A414A50050}" srcOrd="0" destOrd="0" presId="urn:microsoft.com/office/officeart/2005/8/layout/list1"/>
    <dgm:cxn modelId="{ED3F4F2F-955E-034F-8AF4-447CA367A94B}" type="presOf" srcId="{1EC04484-862A-A044-A19D-50C78BFC35A6}" destId="{C5245E2D-CBA6-8B41-8775-651E17C6CE3F}" srcOrd="0" destOrd="0" presId="urn:microsoft.com/office/officeart/2005/8/layout/list1"/>
    <dgm:cxn modelId="{A7E4F441-3029-A04F-B7ED-9BD191DAED4B}" srcId="{F80A730E-62CB-8748-B55E-DE3674465852}" destId="{35FAD459-2264-854A-8E3D-4D8F6CDC1122}" srcOrd="0" destOrd="0" parTransId="{4CEC14F2-1D5D-564C-8AB1-1166609F6333}" sibTransId="{C28E1505-1AC4-C54A-A468-EB59F489ADF4}"/>
    <dgm:cxn modelId="{B0DBB744-2A30-4840-8476-663E2FC16567}" type="presOf" srcId="{35FAD459-2264-854A-8E3D-4D8F6CDC1122}" destId="{D0E197FF-8FF0-B940-B88E-9185A03BD3CD}" srcOrd="0" destOrd="0" presId="urn:microsoft.com/office/officeart/2005/8/layout/list1"/>
    <dgm:cxn modelId="{6591C46B-2078-304C-BF36-197A33B3C630}" type="presOf" srcId="{A67841CF-F807-4744-8B5C-FC529EA166D2}" destId="{0DB92CB4-C3A8-1D4D-B32D-5A9286551715}" srcOrd="1" destOrd="0" presId="urn:microsoft.com/office/officeart/2005/8/layout/list1"/>
    <dgm:cxn modelId="{9F5C7882-9EBA-D045-A3B3-21EEF93DA35B}" srcId="{A373B71D-4CA8-CB4D-A861-DB703CC71950}" destId="{F80A730E-62CB-8748-B55E-DE3674465852}" srcOrd="2" destOrd="0" parTransId="{97F3200F-9EED-CF4D-8589-B205E28DAFDB}" sibTransId="{9590125E-E1AF-B84E-8409-A8D54737AF0C}"/>
    <dgm:cxn modelId="{065B7383-E6FD-7D46-B48A-B9CAA65855E3}" type="presOf" srcId="{A67841CF-F807-4744-8B5C-FC529EA166D2}" destId="{7574F469-AB5D-D943-B3C5-E6194396B4CF}" srcOrd="0" destOrd="0" presId="urn:microsoft.com/office/officeart/2005/8/layout/list1"/>
    <dgm:cxn modelId="{780ED39F-49DD-F94B-89BD-B0ABC2C4B958}" srcId="{16D0AB2F-3B33-3246-A660-085BFD5E63E6}" destId="{7EEAC7C8-CF7F-B448-8855-17741DDFB8DC}" srcOrd="0" destOrd="0" parTransId="{51DFFEB9-40B3-CE4C-8F97-6C11AFC73F00}" sibTransId="{061FD202-D590-5F46-8030-B7D50B17F408}"/>
    <dgm:cxn modelId="{A025FFA3-828C-2F48-9395-2BC991F306FF}" type="presOf" srcId="{F80A730E-62CB-8748-B55E-DE3674465852}" destId="{1C0527B0-A144-9F49-B1BF-BCE60B5C6F11}" srcOrd="1" destOrd="0" presId="urn:microsoft.com/office/officeart/2005/8/layout/list1"/>
    <dgm:cxn modelId="{96F6DAA5-BDD1-4344-892D-51E57F588B89}" srcId="{A373B71D-4CA8-CB4D-A861-DB703CC71950}" destId="{A67841CF-F807-4744-8B5C-FC529EA166D2}" srcOrd="1" destOrd="0" parTransId="{55F608DB-9A5E-634C-9D04-3F4516845ADE}" sibTransId="{64E49B6A-C757-B743-AD0E-0E50B80F7764}"/>
    <dgm:cxn modelId="{B0590FAC-C412-FB46-978A-67B049BCA61E}" type="presOf" srcId="{A373B71D-4CA8-CB4D-A861-DB703CC71950}" destId="{943BFECC-FB21-4E40-91DD-A0CF6BB67021}" srcOrd="0" destOrd="0" presId="urn:microsoft.com/office/officeart/2005/8/layout/list1"/>
    <dgm:cxn modelId="{82FC0BBD-6F6A-374E-9FCD-DFCCB675A7E6}" srcId="{A67841CF-F807-4744-8B5C-FC529EA166D2}" destId="{1EC04484-862A-A044-A19D-50C78BFC35A6}" srcOrd="0" destOrd="0" parTransId="{C31A1228-C77B-E94F-A475-B1AA9DDB33DC}" sibTransId="{5CD654AC-DA03-FD44-BC36-DC48CF5E0AEA}"/>
    <dgm:cxn modelId="{86E33EC3-0737-2B40-9400-AB8305F7D656}" type="presOf" srcId="{7EEAC7C8-CF7F-B448-8855-17741DDFB8DC}" destId="{3D915740-344F-1047-BB8D-76F0BCA5839A}" srcOrd="0" destOrd="0" presId="urn:microsoft.com/office/officeart/2005/8/layout/list1"/>
    <dgm:cxn modelId="{7D7442DB-58B2-344E-B1AE-125FFD717066}" type="presOf" srcId="{327340B0-6A29-E64A-B6A1-81B6B1C33FB2}" destId="{3554BE25-06E2-A44F-8DF8-537FD7401D74}" srcOrd="0" destOrd="0" presId="urn:microsoft.com/office/officeart/2005/8/layout/list1"/>
    <dgm:cxn modelId="{3748CBDC-7B0C-6742-91E1-8431FC35F965}" srcId="{A373B71D-4CA8-CB4D-A861-DB703CC71950}" destId="{16D0AB2F-3B33-3246-A660-085BFD5E63E6}" srcOrd="0" destOrd="0" parTransId="{12034EF2-59E3-7449-B6D1-07654953AF7E}" sibTransId="{7D0EED3C-CC07-E44E-B3DD-DCB6D339689A}"/>
    <dgm:cxn modelId="{DEBB46E2-7A91-D248-AEF6-B6C5DA76E930}" type="presOf" srcId="{16D0AB2F-3B33-3246-A660-085BFD5E63E6}" destId="{C2E98CA9-0DB9-F84C-BF28-6D815D94B748}" srcOrd="0" destOrd="0" presId="urn:microsoft.com/office/officeart/2005/8/layout/list1"/>
    <dgm:cxn modelId="{7219D0F7-DBCB-9247-8581-E56656A4FCA7}" type="presOf" srcId="{16D0AB2F-3B33-3246-A660-085BFD5E63E6}" destId="{87ED34F2-9BC7-0346-93E0-DBCDA70EC432}" srcOrd="1" destOrd="0" presId="urn:microsoft.com/office/officeart/2005/8/layout/list1"/>
    <dgm:cxn modelId="{6F6E2BF9-FE87-BC42-AB73-E2CF6839F81A}" type="presOf" srcId="{327340B0-6A29-E64A-B6A1-81B6B1C33FB2}" destId="{A86EFAD0-E060-5A45-A23C-A63B8C976E7B}" srcOrd="1" destOrd="0" presId="urn:microsoft.com/office/officeart/2005/8/layout/list1"/>
    <dgm:cxn modelId="{5341D6F9-9DC8-AA4F-9CAF-F2185F6E2423}" srcId="{327340B0-6A29-E64A-B6A1-81B6B1C33FB2}" destId="{FB92DC94-F1A5-0340-A4BA-C20AE64504C5}" srcOrd="0" destOrd="0" parTransId="{A1CC461A-EF89-1348-A152-5E79C427F8D8}" sibTransId="{A30620EE-904F-1442-863E-C37DC57BFF26}"/>
    <dgm:cxn modelId="{A96EBEFA-ACA5-B14B-97D3-6391E0E4B857}" type="presOf" srcId="{F80A730E-62CB-8748-B55E-DE3674465852}" destId="{55413C21-1155-B347-8EBA-49E371DDF022}" srcOrd="0" destOrd="0" presId="urn:microsoft.com/office/officeart/2005/8/layout/list1"/>
    <dgm:cxn modelId="{66731A3A-A911-B64A-863A-F83B7C6345B0}" type="presParOf" srcId="{943BFECC-FB21-4E40-91DD-A0CF6BB67021}" destId="{BD07A63D-E165-224D-9567-8DE64495B593}" srcOrd="0" destOrd="0" presId="urn:microsoft.com/office/officeart/2005/8/layout/list1"/>
    <dgm:cxn modelId="{94EDB726-3A69-6744-88AA-BDA2584F2092}" type="presParOf" srcId="{BD07A63D-E165-224D-9567-8DE64495B593}" destId="{C2E98CA9-0DB9-F84C-BF28-6D815D94B748}" srcOrd="0" destOrd="0" presId="urn:microsoft.com/office/officeart/2005/8/layout/list1"/>
    <dgm:cxn modelId="{01F69698-3DFB-6042-A9F7-E49A80BCA983}" type="presParOf" srcId="{BD07A63D-E165-224D-9567-8DE64495B593}" destId="{87ED34F2-9BC7-0346-93E0-DBCDA70EC432}" srcOrd="1" destOrd="0" presId="urn:microsoft.com/office/officeart/2005/8/layout/list1"/>
    <dgm:cxn modelId="{676EA3EF-043C-5545-BD51-34AE3D0490C6}" type="presParOf" srcId="{943BFECC-FB21-4E40-91DD-A0CF6BB67021}" destId="{C018CD92-74EE-9C44-B354-C26EF2459B1D}" srcOrd="1" destOrd="0" presId="urn:microsoft.com/office/officeart/2005/8/layout/list1"/>
    <dgm:cxn modelId="{77122558-9559-3B4D-B567-E5400A839DAC}" type="presParOf" srcId="{943BFECC-FB21-4E40-91DD-A0CF6BB67021}" destId="{3D915740-344F-1047-BB8D-76F0BCA5839A}" srcOrd="2" destOrd="0" presId="urn:microsoft.com/office/officeart/2005/8/layout/list1"/>
    <dgm:cxn modelId="{47D3CB52-D3BB-E24C-B927-09E9E7C2EE11}" type="presParOf" srcId="{943BFECC-FB21-4E40-91DD-A0CF6BB67021}" destId="{29FD3602-A65F-D94E-88BD-7807728E22DC}" srcOrd="3" destOrd="0" presId="urn:microsoft.com/office/officeart/2005/8/layout/list1"/>
    <dgm:cxn modelId="{2849EAD1-AFD6-0947-8DEF-7EE518D50FDF}" type="presParOf" srcId="{943BFECC-FB21-4E40-91DD-A0CF6BB67021}" destId="{CB4CF90E-D7EB-6842-B5B3-3E920004D4B9}" srcOrd="4" destOrd="0" presId="urn:microsoft.com/office/officeart/2005/8/layout/list1"/>
    <dgm:cxn modelId="{3741DC49-133D-3D4D-B251-1EE23EFDCB46}" type="presParOf" srcId="{CB4CF90E-D7EB-6842-B5B3-3E920004D4B9}" destId="{7574F469-AB5D-D943-B3C5-E6194396B4CF}" srcOrd="0" destOrd="0" presId="urn:microsoft.com/office/officeart/2005/8/layout/list1"/>
    <dgm:cxn modelId="{419243A4-3392-3F48-BED1-1E74A91A59AA}" type="presParOf" srcId="{CB4CF90E-D7EB-6842-B5B3-3E920004D4B9}" destId="{0DB92CB4-C3A8-1D4D-B32D-5A9286551715}" srcOrd="1" destOrd="0" presId="urn:microsoft.com/office/officeart/2005/8/layout/list1"/>
    <dgm:cxn modelId="{A3AE1FAB-CF3A-6F4F-8F00-02263AA7B5B3}" type="presParOf" srcId="{943BFECC-FB21-4E40-91DD-A0CF6BB67021}" destId="{6AC8022B-B9FB-4E42-A299-9F4194D9E27D}" srcOrd="5" destOrd="0" presId="urn:microsoft.com/office/officeart/2005/8/layout/list1"/>
    <dgm:cxn modelId="{F64B9727-ACBD-844C-886D-3F480EC8ACAC}" type="presParOf" srcId="{943BFECC-FB21-4E40-91DD-A0CF6BB67021}" destId="{C5245E2D-CBA6-8B41-8775-651E17C6CE3F}" srcOrd="6" destOrd="0" presId="urn:microsoft.com/office/officeart/2005/8/layout/list1"/>
    <dgm:cxn modelId="{82AC09BE-7B62-8347-9085-7DD163ECB281}" type="presParOf" srcId="{943BFECC-FB21-4E40-91DD-A0CF6BB67021}" destId="{02F88FE5-6C49-B74A-99F2-8A997F9C2B3F}" srcOrd="7" destOrd="0" presId="urn:microsoft.com/office/officeart/2005/8/layout/list1"/>
    <dgm:cxn modelId="{1F0A14DF-0258-FB46-BF17-942E2BFEABE2}" type="presParOf" srcId="{943BFECC-FB21-4E40-91DD-A0CF6BB67021}" destId="{1DF0615D-5F7B-1E48-B1B9-F3C45794015D}" srcOrd="8" destOrd="0" presId="urn:microsoft.com/office/officeart/2005/8/layout/list1"/>
    <dgm:cxn modelId="{87A13887-E2A9-E847-B8C7-A5D6A637BC02}" type="presParOf" srcId="{1DF0615D-5F7B-1E48-B1B9-F3C45794015D}" destId="{55413C21-1155-B347-8EBA-49E371DDF022}" srcOrd="0" destOrd="0" presId="urn:microsoft.com/office/officeart/2005/8/layout/list1"/>
    <dgm:cxn modelId="{A08BF021-8202-FD43-AA1C-EB605296967A}" type="presParOf" srcId="{1DF0615D-5F7B-1E48-B1B9-F3C45794015D}" destId="{1C0527B0-A144-9F49-B1BF-BCE60B5C6F11}" srcOrd="1" destOrd="0" presId="urn:microsoft.com/office/officeart/2005/8/layout/list1"/>
    <dgm:cxn modelId="{BE4DAE74-8385-A848-9C4E-821D81444F0C}" type="presParOf" srcId="{943BFECC-FB21-4E40-91DD-A0CF6BB67021}" destId="{54CEE3BC-E3D7-B54A-B631-01B9588050A6}" srcOrd="9" destOrd="0" presId="urn:microsoft.com/office/officeart/2005/8/layout/list1"/>
    <dgm:cxn modelId="{6A0B9EBF-D33D-F748-9F21-84203CA01ADF}" type="presParOf" srcId="{943BFECC-FB21-4E40-91DD-A0CF6BB67021}" destId="{D0E197FF-8FF0-B940-B88E-9185A03BD3CD}" srcOrd="10" destOrd="0" presId="urn:microsoft.com/office/officeart/2005/8/layout/list1"/>
    <dgm:cxn modelId="{8A0D0FB9-4CB3-DF42-9C34-42D4F4FF88ED}" type="presParOf" srcId="{943BFECC-FB21-4E40-91DD-A0CF6BB67021}" destId="{BC78A1BD-F643-C944-A22A-68D6D76CC4B4}" srcOrd="11" destOrd="0" presId="urn:microsoft.com/office/officeart/2005/8/layout/list1"/>
    <dgm:cxn modelId="{7F10B403-368C-1848-81FF-83C65CD04E3D}" type="presParOf" srcId="{943BFECC-FB21-4E40-91DD-A0CF6BB67021}" destId="{C3E0CFAE-6203-3047-98F4-BD3C4B368EA3}" srcOrd="12" destOrd="0" presId="urn:microsoft.com/office/officeart/2005/8/layout/list1"/>
    <dgm:cxn modelId="{B11402C4-170A-9743-8196-13583A029EBF}" type="presParOf" srcId="{C3E0CFAE-6203-3047-98F4-BD3C4B368EA3}" destId="{3554BE25-06E2-A44F-8DF8-537FD7401D74}" srcOrd="0" destOrd="0" presId="urn:microsoft.com/office/officeart/2005/8/layout/list1"/>
    <dgm:cxn modelId="{78CD5588-2A00-EE41-AAF1-57310B479523}" type="presParOf" srcId="{C3E0CFAE-6203-3047-98F4-BD3C4B368EA3}" destId="{A86EFAD0-E060-5A45-A23C-A63B8C976E7B}" srcOrd="1" destOrd="0" presId="urn:microsoft.com/office/officeart/2005/8/layout/list1"/>
    <dgm:cxn modelId="{9222D657-DD8F-1D4A-B361-9E575FB479B0}" type="presParOf" srcId="{943BFECC-FB21-4E40-91DD-A0CF6BB67021}" destId="{5755C355-66DA-4843-A4D0-BA0B0DCABFCB}" srcOrd="13" destOrd="0" presId="urn:microsoft.com/office/officeart/2005/8/layout/list1"/>
    <dgm:cxn modelId="{2910F118-F2A3-D646-923A-64E08A7DAF85}" type="presParOf" srcId="{943BFECC-FB21-4E40-91DD-A0CF6BB67021}" destId="{EA14E8BF-94D4-5245-946D-60A414A50050}"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26FBF28-2050-B548-9DFA-BA9CC669E3E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992FC722-BF97-854B-B62E-568BAEED145A}">
      <dgm:prSet custT="1">
        <dgm:style>
          <a:lnRef idx="2">
            <a:schemeClr val="accent1"/>
          </a:lnRef>
          <a:fillRef idx="1">
            <a:schemeClr val="lt1"/>
          </a:fillRef>
          <a:effectRef idx="0">
            <a:schemeClr val="accent1"/>
          </a:effectRef>
          <a:fontRef idx="minor">
            <a:schemeClr val="dk1"/>
          </a:fontRef>
        </dgm:style>
      </dgm:prSet>
      <dgm:spPr/>
      <dgm:t>
        <a:bodyPr/>
        <a:lstStyle/>
        <a:p>
          <a:r>
            <a:rPr lang="en-US" sz="1400" b="1" dirty="0">
              <a:latin typeface="Candara" panose="020E0502030303020204" pitchFamily="34" charset="0"/>
            </a:rPr>
            <a:t>Recovery proceedings cannot be initiated for a period of three months from the date of service of the order in terms of section 78 of the CGST Act. </a:t>
          </a:r>
          <a:endParaRPr lang="en-IN" sz="1400" dirty="0">
            <a:latin typeface="Candara" panose="020E0502030303020204" pitchFamily="34" charset="0"/>
          </a:endParaRPr>
        </a:p>
      </dgm:t>
    </dgm:pt>
    <dgm:pt modelId="{CDCAD7A9-7C54-EE40-B66E-DFD57E5F2457}" type="parTrans" cxnId="{35F7B56C-DA95-284E-A835-7111D5813929}">
      <dgm:prSet/>
      <dgm:spPr/>
      <dgm:t>
        <a:bodyPr/>
        <a:lstStyle/>
        <a:p>
          <a:endParaRPr lang="en-US" sz="1400">
            <a:latin typeface="Candara" panose="020E0502030303020204" pitchFamily="34" charset="0"/>
          </a:endParaRPr>
        </a:p>
      </dgm:t>
    </dgm:pt>
    <dgm:pt modelId="{D95A24F6-5FC1-B04F-B25F-19844A5C7EAE}" type="sibTrans" cxnId="{35F7B56C-DA95-284E-A835-7111D5813929}">
      <dgm:prSet/>
      <dgm:spPr/>
      <dgm:t>
        <a:bodyPr/>
        <a:lstStyle/>
        <a:p>
          <a:endParaRPr lang="en-US" sz="1400">
            <a:latin typeface="Candara" panose="020E0502030303020204" pitchFamily="34" charset="0"/>
          </a:endParaRPr>
        </a:p>
      </dgm:t>
    </dgm:pt>
    <dgm:pt modelId="{031993C9-C844-9A49-8DA2-A591B71C0606}">
      <dgm:prSet custT="1"/>
      <dgm:spPr/>
      <dgm:t>
        <a:bodyPr/>
        <a:lstStyle/>
        <a:p>
          <a:pPr>
            <a:buNone/>
          </a:pPr>
          <a:r>
            <a:rPr lang="en-US" sz="1400" i="1" dirty="0" err="1">
              <a:latin typeface="Candara" panose="020E0502030303020204" pitchFamily="34" charset="0"/>
            </a:rPr>
            <a:t>Alkem</a:t>
          </a:r>
          <a:r>
            <a:rPr lang="en-US" sz="1400" i="1" dirty="0">
              <a:latin typeface="Candara" panose="020E0502030303020204" pitchFamily="34" charset="0"/>
            </a:rPr>
            <a:t> Laboratories Ltd Vs Union of India [2021-TIOL-328-HC-AHM-GST]</a:t>
          </a:r>
          <a:endParaRPr lang="en-IN" sz="1400" dirty="0">
            <a:latin typeface="Candara" panose="020E0502030303020204" pitchFamily="34" charset="0"/>
          </a:endParaRPr>
        </a:p>
      </dgm:t>
    </dgm:pt>
    <dgm:pt modelId="{D2E69BD0-144D-6640-81B4-F8645ABA8644}" type="parTrans" cxnId="{48688A56-18C8-BA42-AA8D-CF5EF037B1F0}">
      <dgm:prSet/>
      <dgm:spPr/>
      <dgm:t>
        <a:bodyPr/>
        <a:lstStyle/>
        <a:p>
          <a:endParaRPr lang="en-US" sz="1400">
            <a:latin typeface="Candara" panose="020E0502030303020204" pitchFamily="34" charset="0"/>
          </a:endParaRPr>
        </a:p>
      </dgm:t>
    </dgm:pt>
    <dgm:pt modelId="{43D09B0D-4EB2-874E-A636-09CA274E5E5D}" type="sibTrans" cxnId="{48688A56-18C8-BA42-AA8D-CF5EF037B1F0}">
      <dgm:prSet/>
      <dgm:spPr/>
      <dgm:t>
        <a:bodyPr/>
        <a:lstStyle/>
        <a:p>
          <a:endParaRPr lang="en-US" sz="1400">
            <a:latin typeface="Candara" panose="020E0502030303020204" pitchFamily="34" charset="0"/>
          </a:endParaRPr>
        </a:p>
      </dgm:t>
    </dgm:pt>
    <dgm:pt modelId="{3C199C0F-84D9-7844-A21B-28F954304441}">
      <dgm:prSet custT="1">
        <dgm:style>
          <a:lnRef idx="2">
            <a:schemeClr val="accent1"/>
          </a:lnRef>
          <a:fillRef idx="1">
            <a:schemeClr val="lt1"/>
          </a:fillRef>
          <a:effectRef idx="0">
            <a:schemeClr val="accent1"/>
          </a:effectRef>
          <a:fontRef idx="minor">
            <a:schemeClr val="dk1"/>
          </a:fontRef>
        </dgm:style>
      </dgm:prSet>
      <dgm:spPr/>
      <dgm:t>
        <a:bodyPr/>
        <a:lstStyle/>
        <a:p>
          <a:r>
            <a:rPr lang="en-US" sz="1400" b="1" dirty="0">
              <a:latin typeface="Candara" panose="020E0502030303020204" pitchFamily="34" charset="0"/>
            </a:rPr>
            <a:t>No recovery based on presumption. </a:t>
          </a:r>
          <a:endParaRPr lang="en-IN" sz="1400" dirty="0">
            <a:latin typeface="Candara" panose="020E0502030303020204" pitchFamily="34" charset="0"/>
          </a:endParaRPr>
        </a:p>
      </dgm:t>
    </dgm:pt>
    <dgm:pt modelId="{ABD1BA9B-6D74-694D-9B4A-0671FDFAB4A0}" type="parTrans" cxnId="{0337E280-8169-0E4A-9038-798C6A84C47F}">
      <dgm:prSet/>
      <dgm:spPr/>
      <dgm:t>
        <a:bodyPr/>
        <a:lstStyle/>
        <a:p>
          <a:endParaRPr lang="en-US" sz="1400">
            <a:latin typeface="Candara" panose="020E0502030303020204" pitchFamily="34" charset="0"/>
          </a:endParaRPr>
        </a:p>
      </dgm:t>
    </dgm:pt>
    <dgm:pt modelId="{E2D73B78-E4CF-C643-8438-1ECBA6EF34E5}" type="sibTrans" cxnId="{0337E280-8169-0E4A-9038-798C6A84C47F}">
      <dgm:prSet/>
      <dgm:spPr/>
      <dgm:t>
        <a:bodyPr/>
        <a:lstStyle/>
        <a:p>
          <a:endParaRPr lang="en-US" sz="1400">
            <a:latin typeface="Candara" panose="020E0502030303020204" pitchFamily="34" charset="0"/>
          </a:endParaRPr>
        </a:p>
      </dgm:t>
    </dgm:pt>
    <dgm:pt modelId="{2D3D21A2-56CD-E44B-8842-DD90FD256627}">
      <dgm:prSet custT="1"/>
      <dgm:spPr/>
      <dgm:t>
        <a:bodyPr/>
        <a:lstStyle/>
        <a:p>
          <a:pPr>
            <a:buNone/>
          </a:pPr>
          <a:r>
            <a:rPr lang="en-US" sz="1400" i="1" dirty="0">
              <a:latin typeface="Candara" panose="020E0502030303020204" pitchFamily="34" charset="0"/>
            </a:rPr>
            <a:t>Kush Constructions v. CGHST </a:t>
          </a:r>
          <a:r>
            <a:rPr lang="en-US" sz="1400" i="1" dirty="0" err="1">
              <a:latin typeface="Candara" panose="020E0502030303020204" pitchFamily="34" charset="0"/>
            </a:rPr>
            <a:t>Nacin</a:t>
          </a:r>
          <a:r>
            <a:rPr lang="en-US" sz="1400" i="1" dirty="0">
              <a:latin typeface="Candara" panose="020E0502030303020204" pitchFamily="34" charset="0"/>
            </a:rPr>
            <a:t> 2019 (24) GSTL 606 (Tri. – All)</a:t>
          </a:r>
          <a:endParaRPr lang="en-IN" sz="1400" dirty="0">
            <a:latin typeface="Candara" panose="020E0502030303020204" pitchFamily="34" charset="0"/>
          </a:endParaRPr>
        </a:p>
      </dgm:t>
    </dgm:pt>
    <dgm:pt modelId="{CACA3C01-6098-D242-AB69-84761F28FA66}" type="parTrans" cxnId="{0204DB9D-ECED-BA42-846F-896400DA8993}">
      <dgm:prSet/>
      <dgm:spPr/>
      <dgm:t>
        <a:bodyPr/>
        <a:lstStyle/>
        <a:p>
          <a:endParaRPr lang="en-US" sz="1400">
            <a:latin typeface="Candara" panose="020E0502030303020204" pitchFamily="34" charset="0"/>
          </a:endParaRPr>
        </a:p>
      </dgm:t>
    </dgm:pt>
    <dgm:pt modelId="{DB15BB2D-8ED0-F344-AE2C-5E625716BF64}" type="sibTrans" cxnId="{0204DB9D-ECED-BA42-846F-896400DA8993}">
      <dgm:prSet/>
      <dgm:spPr/>
      <dgm:t>
        <a:bodyPr/>
        <a:lstStyle/>
        <a:p>
          <a:endParaRPr lang="en-US" sz="1400">
            <a:latin typeface="Candara" panose="020E0502030303020204" pitchFamily="34" charset="0"/>
          </a:endParaRPr>
        </a:p>
      </dgm:t>
    </dgm:pt>
    <dgm:pt modelId="{A210A9FE-6D7D-D247-8D50-1B023DD251A4}">
      <dgm:prSet custT="1">
        <dgm:style>
          <a:lnRef idx="2">
            <a:schemeClr val="accent1"/>
          </a:lnRef>
          <a:fillRef idx="1">
            <a:schemeClr val="lt1"/>
          </a:fillRef>
          <a:effectRef idx="0">
            <a:schemeClr val="accent1"/>
          </a:effectRef>
          <a:fontRef idx="minor">
            <a:schemeClr val="dk1"/>
          </a:fontRef>
        </dgm:style>
      </dgm:prSet>
      <dgm:spPr/>
      <dgm:t>
        <a:bodyPr/>
        <a:lstStyle/>
        <a:p>
          <a:r>
            <a:rPr lang="en-US" sz="1400" b="1">
              <a:latin typeface="Candara" panose="020E0502030303020204" pitchFamily="34" charset="0"/>
            </a:rPr>
            <a:t>Recovery cannot be made at the time of search/inspection. </a:t>
          </a:r>
          <a:endParaRPr lang="en-IN" sz="1400">
            <a:latin typeface="Candara" panose="020E0502030303020204" pitchFamily="34" charset="0"/>
          </a:endParaRPr>
        </a:p>
      </dgm:t>
    </dgm:pt>
    <dgm:pt modelId="{5C844CC1-A39F-4248-8C8C-4DA96F57C547}" type="parTrans" cxnId="{9C8BECD1-D189-B748-AD78-DE1998E6FAAB}">
      <dgm:prSet/>
      <dgm:spPr/>
      <dgm:t>
        <a:bodyPr/>
        <a:lstStyle/>
        <a:p>
          <a:endParaRPr lang="en-US" sz="1400">
            <a:latin typeface="Candara" panose="020E0502030303020204" pitchFamily="34" charset="0"/>
          </a:endParaRPr>
        </a:p>
      </dgm:t>
    </dgm:pt>
    <dgm:pt modelId="{1B491491-55E2-CA4A-AB35-98889F0F45DA}" type="sibTrans" cxnId="{9C8BECD1-D189-B748-AD78-DE1998E6FAAB}">
      <dgm:prSet/>
      <dgm:spPr/>
      <dgm:t>
        <a:bodyPr/>
        <a:lstStyle/>
        <a:p>
          <a:endParaRPr lang="en-US" sz="1400">
            <a:latin typeface="Candara" panose="020E0502030303020204" pitchFamily="34" charset="0"/>
          </a:endParaRPr>
        </a:p>
      </dgm:t>
    </dgm:pt>
    <dgm:pt modelId="{4E2920BF-A394-694A-A9E6-714FACE0A7AC}">
      <dgm:prSet custT="1"/>
      <dgm:spPr/>
      <dgm:t>
        <a:bodyPr/>
        <a:lstStyle/>
        <a:p>
          <a:pPr>
            <a:buNone/>
          </a:pPr>
          <a:r>
            <a:rPr lang="en-US" sz="1400" i="1" dirty="0">
              <a:latin typeface="Candara" panose="020E0502030303020204" pitchFamily="34" charset="0"/>
            </a:rPr>
            <a:t>M/S Bharat Acid And Chemicals, Proprietor </a:t>
          </a:r>
          <a:r>
            <a:rPr lang="en-US" sz="1400" i="1" dirty="0" err="1">
              <a:latin typeface="Candara" panose="020E0502030303020204" pitchFamily="34" charset="0"/>
            </a:rPr>
            <a:t>Kanubhai</a:t>
          </a:r>
          <a:r>
            <a:rPr lang="en-US" sz="1400" i="1" dirty="0">
              <a:latin typeface="Candara" panose="020E0502030303020204" pitchFamily="34" charset="0"/>
            </a:rPr>
            <a:t> </a:t>
          </a:r>
          <a:r>
            <a:rPr lang="en-US" sz="1400" i="1" dirty="0" err="1">
              <a:latin typeface="Candara" panose="020E0502030303020204" pitchFamily="34" charset="0"/>
            </a:rPr>
            <a:t>Manilal</a:t>
          </a:r>
          <a:r>
            <a:rPr lang="en-US" sz="1400" i="1" dirty="0">
              <a:latin typeface="Candara" panose="020E0502030303020204" pitchFamily="34" charset="0"/>
            </a:rPr>
            <a:t> Patel v. Union Of India. 2021-TIOL-289-HC-AHM-GST</a:t>
          </a:r>
          <a:endParaRPr lang="en-IN" sz="1400" dirty="0">
            <a:latin typeface="Candara" panose="020E0502030303020204" pitchFamily="34" charset="0"/>
          </a:endParaRPr>
        </a:p>
      </dgm:t>
    </dgm:pt>
    <dgm:pt modelId="{14518C83-7BB3-9E4B-92AB-FCB4EF65B694}" type="parTrans" cxnId="{EBF4AD97-13FC-1245-915C-F6D1AEA695C3}">
      <dgm:prSet/>
      <dgm:spPr/>
      <dgm:t>
        <a:bodyPr/>
        <a:lstStyle/>
        <a:p>
          <a:endParaRPr lang="en-US" sz="1400">
            <a:latin typeface="Candara" panose="020E0502030303020204" pitchFamily="34" charset="0"/>
          </a:endParaRPr>
        </a:p>
      </dgm:t>
    </dgm:pt>
    <dgm:pt modelId="{E3CF3003-D730-AE42-A659-2075A747C76F}" type="sibTrans" cxnId="{EBF4AD97-13FC-1245-915C-F6D1AEA695C3}">
      <dgm:prSet/>
      <dgm:spPr/>
      <dgm:t>
        <a:bodyPr/>
        <a:lstStyle/>
        <a:p>
          <a:endParaRPr lang="en-US" sz="1400">
            <a:latin typeface="Candara" panose="020E0502030303020204" pitchFamily="34" charset="0"/>
          </a:endParaRPr>
        </a:p>
      </dgm:t>
    </dgm:pt>
    <dgm:pt modelId="{E0B0E33C-2668-3A49-95B6-6E218F2CA8F9}">
      <dgm:prSet custT="1">
        <dgm:style>
          <a:lnRef idx="2">
            <a:schemeClr val="accent1"/>
          </a:lnRef>
          <a:fillRef idx="1">
            <a:schemeClr val="lt1"/>
          </a:fillRef>
          <a:effectRef idx="0">
            <a:schemeClr val="accent1"/>
          </a:effectRef>
          <a:fontRef idx="minor">
            <a:schemeClr val="dk1"/>
          </a:fontRef>
        </dgm:style>
      </dgm:prSet>
      <dgm:spPr/>
      <dgm:t>
        <a:bodyPr/>
        <a:lstStyle/>
        <a:p>
          <a:r>
            <a:rPr lang="en-US" sz="1400" b="1" dirty="0">
              <a:latin typeface="Candara" panose="020E0502030303020204" pitchFamily="34" charset="0"/>
            </a:rPr>
            <a:t>Where seller collected tax from traders but failed to remit same while traders availed ITC, recovery action against trader without examining seller is bad in law. </a:t>
          </a:r>
          <a:endParaRPr lang="en-IN" sz="1400" dirty="0">
            <a:latin typeface="Candara" panose="020E0502030303020204" pitchFamily="34" charset="0"/>
          </a:endParaRPr>
        </a:p>
      </dgm:t>
    </dgm:pt>
    <dgm:pt modelId="{4BC1A15E-DA63-5242-AFBD-34B2252323BC}" type="parTrans" cxnId="{BF22B43D-60A2-7746-BE93-CBD25E19FF76}">
      <dgm:prSet/>
      <dgm:spPr/>
      <dgm:t>
        <a:bodyPr/>
        <a:lstStyle/>
        <a:p>
          <a:endParaRPr lang="en-US" sz="1400">
            <a:latin typeface="Candara" panose="020E0502030303020204" pitchFamily="34" charset="0"/>
          </a:endParaRPr>
        </a:p>
      </dgm:t>
    </dgm:pt>
    <dgm:pt modelId="{A1CA298B-2326-1E43-9B4B-1968A7874EEC}" type="sibTrans" cxnId="{BF22B43D-60A2-7746-BE93-CBD25E19FF76}">
      <dgm:prSet/>
      <dgm:spPr/>
      <dgm:t>
        <a:bodyPr/>
        <a:lstStyle/>
        <a:p>
          <a:endParaRPr lang="en-US" sz="1400">
            <a:latin typeface="Candara" panose="020E0502030303020204" pitchFamily="34" charset="0"/>
          </a:endParaRPr>
        </a:p>
      </dgm:t>
    </dgm:pt>
    <dgm:pt modelId="{FAD99885-60E6-3441-97C6-F8202A48CC62}">
      <dgm:prSet custT="1"/>
      <dgm:spPr/>
      <dgm:t>
        <a:bodyPr/>
        <a:lstStyle/>
        <a:p>
          <a:pPr>
            <a:buNone/>
          </a:pPr>
          <a:r>
            <a:rPr lang="en-US" sz="1400" i="1" dirty="0">
              <a:latin typeface="Candara" panose="020E0502030303020204" pitchFamily="34" charset="0"/>
            </a:rPr>
            <a:t>DY </a:t>
          </a:r>
          <a:r>
            <a:rPr lang="en-US" sz="1400" i="1" dirty="0" err="1">
              <a:latin typeface="Candara" panose="020E0502030303020204" pitchFamily="34" charset="0"/>
            </a:rPr>
            <a:t>Beathel</a:t>
          </a:r>
          <a:r>
            <a:rPr lang="en-US" sz="1400" i="1" dirty="0">
              <a:latin typeface="Candara" panose="020E0502030303020204" pitchFamily="34" charset="0"/>
            </a:rPr>
            <a:t> Enterprises Vs State Tax Officer. 2022 (58) GSTL 269 (Mad.)</a:t>
          </a:r>
          <a:endParaRPr lang="en-IN" sz="1400" dirty="0">
            <a:latin typeface="Candara" panose="020E0502030303020204" pitchFamily="34" charset="0"/>
          </a:endParaRPr>
        </a:p>
      </dgm:t>
    </dgm:pt>
    <dgm:pt modelId="{BC484005-BE50-534B-A8DC-F3BBF46BB653}" type="parTrans" cxnId="{93700535-E7EC-CD4F-9B6F-F0573E135ADD}">
      <dgm:prSet/>
      <dgm:spPr/>
      <dgm:t>
        <a:bodyPr/>
        <a:lstStyle/>
        <a:p>
          <a:endParaRPr lang="en-US" sz="1400">
            <a:latin typeface="Candara" panose="020E0502030303020204" pitchFamily="34" charset="0"/>
          </a:endParaRPr>
        </a:p>
      </dgm:t>
    </dgm:pt>
    <dgm:pt modelId="{D797E522-1640-0F45-82F4-EC6CF58F4DD5}" type="sibTrans" cxnId="{93700535-E7EC-CD4F-9B6F-F0573E135ADD}">
      <dgm:prSet/>
      <dgm:spPr/>
      <dgm:t>
        <a:bodyPr/>
        <a:lstStyle/>
        <a:p>
          <a:endParaRPr lang="en-US" sz="1400">
            <a:latin typeface="Candara" panose="020E0502030303020204" pitchFamily="34" charset="0"/>
          </a:endParaRPr>
        </a:p>
      </dgm:t>
    </dgm:pt>
    <dgm:pt modelId="{D8BAACBC-0C65-4649-A9A1-163792725866}">
      <dgm:prSet custT="1">
        <dgm:style>
          <a:lnRef idx="2">
            <a:schemeClr val="accent1"/>
          </a:lnRef>
          <a:fillRef idx="1">
            <a:schemeClr val="lt1"/>
          </a:fillRef>
          <a:effectRef idx="0">
            <a:schemeClr val="accent1"/>
          </a:effectRef>
          <a:fontRef idx="minor">
            <a:schemeClr val="dk1"/>
          </a:fontRef>
        </dgm:style>
      </dgm:prSet>
      <dgm:spPr/>
      <dgm:t>
        <a:bodyPr/>
        <a:lstStyle/>
        <a:p>
          <a:r>
            <a:rPr lang="en-IN" sz="1400" b="1" dirty="0">
              <a:latin typeface="Candara" panose="020E0502030303020204" pitchFamily="34" charset="0"/>
            </a:rPr>
            <a:t>Payment made during investigation can be considered as ascertained tax. </a:t>
          </a:r>
          <a:endParaRPr lang="en-IN" sz="1400" dirty="0">
            <a:latin typeface="Candara" panose="020E0502030303020204" pitchFamily="34" charset="0"/>
          </a:endParaRPr>
        </a:p>
      </dgm:t>
    </dgm:pt>
    <dgm:pt modelId="{AA0FE186-A4BA-E346-BD21-631A31C32F02}" type="parTrans" cxnId="{552A0DBA-3FAE-D744-821A-7A53F9A85A83}">
      <dgm:prSet/>
      <dgm:spPr/>
      <dgm:t>
        <a:bodyPr/>
        <a:lstStyle/>
        <a:p>
          <a:endParaRPr lang="en-US" sz="1400">
            <a:latin typeface="Candara" panose="020E0502030303020204" pitchFamily="34" charset="0"/>
          </a:endParaRPr>
        </a:p>
      </dgm:t>
    </dgm:pt>
    <dgm:pt modelId="{21E05ADA-4E49-F341-9F5A-B80B2B91AF7D}" type="sibTrans" cxnId="{552A0DBA-3FAE-D744-821A-7A53F9A85A83}">
      <dgm:prSet/>
      <dgm:spPr/>
      <dgm:t>
        <a:bodyPr/>
        <a:lstStyle/>
        <a:p>
          <a:endParaRPr lang="en-US" sz="1400">
            <a:latin typeface="Candara" panose="020E0502030303020204" pitchFamily="34" charset="0"/>
          </a:endParaRPr>
        </a:p>
      </dgm:t>
    </dgm:pt>
    <dgm:pt modelId="{609C0BED-6686-474C-9BEF-B47B83B4AC73}">
      <dgm:prSet custT="1"/>
      <dgm:spPr>
        <a:solidFill>
          <a:schemeClr val="bg1"/>
        </a:solidFill>
      </dgm:spPr>
      <dgm:t>
        <a:bodyPr/>
        <a:lstStyle/>
        <a:p>
          <a:pPr>
            <a:buNone/>
          </a:pPr>
          <a:r>
            <a:rPr lang="en-IN" sz="1400" i="1" dirty="0" err="1">
              <a:latin typeface="Candara" panose="020E0502030303020204" pitchFamily="34" charset="0"/>
            </a:rPr>
            <a:t>UoI</a:t>
          </a:r>
          <a:r>
            <a:rPr lang="en-IN" sz="1400" i="1" dirty="0">
              <a:latin typeface="Candara" panose="020E0502030303020204" pitchFamily="34" charset="0"/>
            </a:rPr>
            <a:t> Vs </a:t>
          </a:r>
          <a:r>
            <a:rPr lang="en-IN" sz="1400" i="1" dirty="0" err="1">
              <a:latin typeface="Candara" panose="020E0502030303020204" pitchFamily="34" charset="0"/>
            </a:rPr>
            <a:t>Bundl</a:t>
          </a:r>
          <a:r>
            <a:rPr lang="en-IN" sz="1400" i="1" dirty="0">
              <a:latin typeface="Candara" panose="020E0502030303020204" pitchFamily="34" charset="0"/>
            </a:rPr>
            <a:t> Technologies Pvt Ltd [2022-TIOL-333-HC-KAR-GST]</a:t>
          </a:r>
          <a:endParaRPr lang="en-IN" sz="1400" dirty="0">
            <a:latin typeface="Candara" panose="020E0502030303020204" pitchFamily="34" charset="0"/>
          </a:endParaRPr>
        </a:p>
      </dgm:t>
    </dgm:pt>
    <dgm:pt modelId="{BFEF28C6-0A80-BC43-AA0B-BF99C71DDD13}" type="parTrans" cxnId="{2DABECF6-E268-974C-9591-8C806A09674E}">
      <dgm:prSet/>
      <dgm:spPr/>
      <dgm:t>
        <a:bodyPr/>
        <a:lstStyle/>
        <a:p>
          <a:endParaRPr lang="en-US" sz="1400">
            <a:latin typeface="Candara" panose="020E0502030303020204" pitchFamily="34" charset="0"/>
          </a:endParaRPr>
        </a:p>
      </dgm:t>
    </dgm:pt>
    <dgm:pt modelId="{B04CE9D0-C58C-454E-A5C7-CDEEF5F2613E}" type="sibTrans" cxnId="{2DABECF6-E268-974C-9591-8C806A09674E}">
      <dgm:prSet/>
      <dgm:spPr/>
      <dgm:t>
        <a:bodyPr/>
        <a:lstStyle/>
        <a:p>
          <a:endParaRPr lang="en-US" sz="1400">
            <a:latin typeface="Candara" panose="020E0502030303020204" pitchFamily="34" charset="0"/>
          </a:endParaRPr>
        </a:p>
      </dgm:t>
    </dgm:pt>
    <dgm:pt modelId="{4DCCAEB1-4945-0A47-B078-36B93093790D}">
      <dgm:prSet custT="1">
        <dgm:style>
          <a:lnRef idx="2">
            <a:schemeClr val="accent1"/>
          </a:lnRef>
          <a:fillRef idx="1">
            <a:schemeClr val="lt1"/>
          </a:fillRef>
          <a:effectRef idx="0">
            <a:schemeClr val="accent1"/>
          </a:effectRef>
          <a:fontRef idx="minor">
            <a:schemeClr val="dk1"/>
          </a:fontRef>
        </dgm:style>
      </dgm:prSet>
      <dgm:spPr/>
      <dgm:t>
        <a:bodyPr/>
        <a:lstStyle/>
        <a:p>
          <a:r>
            <a:rPr lang="en-US" sz="1400" b="1" dirty="0">
              <a:latin typeface="Candara" panose="020E0502030303020204" pitchFamily="34" charset="0"/>
            </a:rPr>
            <a:t>Recovery proceeding cannot be initiated when time to file a statutory appeal has not been expired</a:t>
          </a:r>
        </a:p>
      </dgm:t>
    </dgm:pt>
    <dgm:pt modelId="{7C80D108-30EC-F544-88D4-1A9D2B279D15}" type="parTrans" cxnId="{A7870885-B938-314A-96BF-4D3A9C67822E}">
      <dgm:prSet/>
      <dgm:spPr/>
      <dgm:t>
        <a:bodyPr/>
        <a:lstStyle/>
        <a:p>
          <a:endParaRPr lang="en-US" sz="1400">
            <a:latin typeface="Candara" panose="020E0502030303020204" pitchFamily="34" charset="0"/>
          </a:endParaRPr>
        </a:p>
      </dgm:t>
    </dgm:pt>
    <dgm:pt modelId="{ECB98453-5393-4940-9EF3-3D5286B793B7}" type="sibTrans" cxnId="{A7870885-B938-314A-96BF-4D3A9C67822E}">
      <dgm:prSet/>
      <dgm:spPr/>
      <dgm:t>
        <a:bodyPr/>
        <a:lstStyle/>
        <a:p>
          <a:endParaRPr lang="en-US" sz="1400">
            <a:latin typeface="Candara" panose="020E0502030303020204" pitchFamily="34" charset="0"/>
          </a:endParaRPr>
        </a:p>
      </dgm:t>
    </dgm:pt>
    <dgm:pt modelId="{0BC9A3BA-820F-CB43-B33A-141ED284FDE4}">
      <dgm:prSet custT="1"/>
      <dgm:spPr/>
      <dgm:t>
        <a:bodyPr/>
        <a:lstStyle/>
        <a:p>
          <a:pPr>
            <a:buNone/>
          </a:pPr>
          <a:r>
            <a:rPr lang="en-US" sz="1400" i="1" dirty="0">
              <a:latin typeface="Candara" panose="020E0502030303020204" pitchFamily="34" charset="0"/>
            </a:rPr>
            <a:t>Purulia Metal Casting Pvt. Ltd. Versus Assistant Commissioner of State Tax, Purulia Charge &amp; </a:t>
          </a:r>
          <a:r>
            <a:rPr lang="en-US" sz="1400" i="1" dirty="0" err="1">
              <a:latin typeface="Candara" panose="020E0502030303020204" pitchFamily="34" charset="0"/>
            </a:rPr>
            <a:t>Ors</a:t>
          </a:r>
          <a:r>
            <a:rPr lang="en-US" sz="1400" i="1" dirty="0">
              <a:latin typeface="Candara" panose="020E0502030303020204" pitchFamily="34" charset="0"/>
            </a:rPr>
            <a:t>. - W.P.A. 14286 of 2022 </a:t>
          </a:r>
        </a:p>
      </dgm:t>
    </dgm:pt>
    <dgm:pt modelId="{7542E6BD-00CE-4A48-9783-B7BD85E7F19D}" type="parTrans" cxnId="{FC3518F5-2447-814C-AEB9-245FF170E6DA}">
      <dgm:prSet/>
      <dgm:spPr/>
      <dgm:t>
        <a:bodyPr/>
        <a:lstStyle/>
        <a:p>
          <a:endParaRPr lang="en-US" sz="1400">
            <a:latin typeface="Candara" panose="020E0502030303020204" pitchFamily="34" charset="0"/>
          </a:endParaRPr>
        </a:p>
      </dgm:t>
    </dgm:pt>
    <dgm:pt modelId="{2AE5A85D-F9DB-7445-A8F0-6638081990CB}" type="sibTrans" cxnId="{FC3518F5-2447-814C-AEB9-245FF170E6DA}">
      <dgm:prSet/>
      <dgm:spPr/>
      <dgm:t>
        <a:bodyPr/>
        <a:lstStyle/>
        <a:p>
          <a:endParaRPr lang="en-US" sz="1400">
            <a:latin typeface="Candara" panose="020E0502030303020204" pitchFamily="34" charset="0"/>
          </a:endParaRPr>
        </a:p>
      </dgm:t>
    </dgm:pt>
    <dgm:pt modelId="{062101E8-4E77-0541-B10A-4ECF10CC035B}" type="pres">
      <dgm:prSet presAssocID="{626FBF28-2050-B548-9DFA-BA9CC669E3E8}" presName="linear" presStyleCnt="0">
        <dgm:presLayoutVars>
          <dgm:dir/>
          <dgm:animLvl val="lvl"/>
          <dgm:resizeHandles val="exact"/>
        </dgm:presLayoutVars>
      </dgm:prSet>
      <dgm:spPr/>
    </dgm:pt>
    <dgm:pt modelId="{A96CC131-B1E4-B144-9BE5-FF385E009386}" type="pres">
      <dgm:prSet presAssocID="{992FC722-BF97-854B-B62E-568BAEED145A}" presName="parentLin" presStyleCnt="0"/>
      <dgm:spPr/>
    </dgm:pt>
    <dgm:pt modelId="{612B9304-F468-D84F-AE8E-0FD4554BBCC1}" type="pres">
      <dgm:prSet presAssocID="{992FC722-BF97-854B-B62E-568BAEED145A}" presName="parentLeftMargin" presStyleLbl="node1" presStyleIdx="0" presStyleCnt="6"/>
      <dgm:spPr/>
    </dgm:pt>
    <dgm:pt modelId="{FE86EEF1-34E5-1C40-B140-7B2DF50CED66}" type="pres">
      <dgm:prSet presAssocID="{992FC722-BF97-854B-B62E-568BAEED145A}" presName="parentText" presStyleLbl="node1" presStyleIdx="0" presStyleCnt="6">
        <dgm:presLayoutVars>
          <dgm:chMax val="0"/>
          <dgm:bulletEnabled val="1"/>
        </dgm:presLayoutVars>
      </dgm:prSet>
      <dgm:spPr/>
    </dgm:pt>
    <dgm:pt modelId="{6746CBB1-A335-8A42-B849-18FF4C22C13A}" type="pres">
      <dgm:prSet presAssocID="{992FC722-BF97-854B-B62E-568BAEED145A}" presName="negativeSpace" presStyleCnt="0"/>
      <dgm:spPr/>
    </dgm:pt>
    <dgm:pt modelId="{6C0116CF-D633-4E4F-9BDB-740E6485D31C}" type="pres">
      <dgm:prSet presAssocID="{992FC722-BF97-854B-B62E-568BAEED145A}" presName="childText" presStyleLbl="conFgAcc1" presStyleIdx="0" presStyleCnt="6">
        <dgm:presLayoutVars>
          <dgm:bulletEnabled val="1"/>
        </dgm:presLayoutVars>
      </dgm:prSet>
      <dgm:spPr/>
    </dgm:pt>
    <dgm:pt modelId="{7C64BAC7-1B5B-7C46-ABB0-08424CDDD520}" type="pres">
      <dgm:prSet presAssocID="{D95A24F6-5FC1-B04F-B25F-19844A5C7EAE}" presName="spaceBetweenRectangles" presStyleCnt="0"/>
      <dgm:spPr/>
    </dgm:pt>
    <dgm:pt modelId="{458B7475-491B-104D-9AAC-E07C741149EB}" type="pres">
      <dgm:prSet presAssocID="{4DCCAEB1-4945-0A47-B078-36B93093790D}" presName="parentLin" presStyleCnt="0"/>
      <dgm:spPr/>
    </dgm:pt>
    <dgm:pt modelId="{410D3F09-08FC-EE4A-81F7-E58DF72EF63B}" type="pres">
      <dgm:prSet presAssocID="{4DCCAEB1-4945-0A47-B078-36B93093790D}" presName="parentLeftMargin" presStyleLbl="node1" presStyleIdx="0" presStyleCnt="6"/>
      <dgm:spPr/>
    </dgm:pt>
    <dgm:pt modelId="{DF125C79-9B52-9742-96CA-902827532DF6}" type="pres">
      <dgm:prSet presAssocID="{4DCCAEB1-4945-0A47-B078-36B93093790D}" presName="parentText" presStyleLbl="node1" presStyleIdx="1" presStyleCnt="6">
        <dgm:presLayoutVars>
          <dgm:chMax val="0"/>
          <dgm:bulletEnabled val="1"/>
        </dgm:presLayoutVars>
      </dgm:prSet>
      <dgm:spPr/>
    </dgm:pt>
    <dgm:pt modelId="{C7DB5845-013B-3347-8E29-DB1E48325289}" type="pres">
      <dgm:prSet presAssocID="{4DCCAEB1-4945-0A47-B078-36B93093790D}" presName="negativeSpace" presStyleCnt="0"/>
      <dgm:spPr/>
    </dgm:pt>
    <dgm:pt modelId="{2C1BEBDB-462A-6D40-8BB4-87771AAE1A27}" type="pres">
      <dgm:prSet presAssocID="{4DCCAEB1-4945-0A47-B078-36B93093790D}" presName="childText" presStyleLbl="conFgAcc1" presStyleIdx="1" presStyleCnt="6">
        <dgm:presLayoutVars>
          <dgm:bulletEnabled val="1"/>
        </dgm:presLayoutVars>
      </dgm:prSet>
      <dgm:spPr/>
    </dgm:pt>
    <dgm:pt modelId="{BC2B9BD7-47AF-5C44-B69A-1886485FB647}" type="pres">
      <dgm:prSet presAssocID="{ECB98453-5393-4940-9EF3-3D5286B793B7}" presName="spaceBetweenRectangles" presStyleCnt="0"/>
      <dgm:spPr/>
    </dgm:pt>
    <dgm:pt modelId="{0E8113C1-2025-724E-A353-1265D11B69B3}" type="pres">
      <dgm:prSet presAssocID="{3C199C0F-84D9-7844-A21B-28F954304441}" presName="parentLin" presStyleCnt="0"/>
      <dgm:spPr/>
    </dgm:pt>
    <dgm:pt modelId="{F2478C13-76B9-8341-AFC4-E2B6EF635EA1}" type="pres">
      <dgm:prSet presAssocID="{3C199C0F-84D9-7844-A21B-28F954304441}" presName="parentLeftMargin" presStyleLbl="node1" presStyleIdx="1" presStyleCnt="6"/>
      <dgm:spPr/>
    </dgm:pt>
    <dgm:pt modelId="{DE861748-8AF2-124D-92A7-38F2C5592EEC}" type="pres">
      <dgm:prSet presAssocID="{3C199C0F-84D9-7844-A21B-28F954304441}" presName="parentText" presStyleLbl="node1" presStyleIdx="2" presStyleCnt="6">
        <dgm:presLayoutVars>
          <dgm:chMax val="0"/>
          <dgm:bulletEnabled val="1"/>
        </dgm:presLayoutVars>
      </dgm:prSet>
      <dgm:spPr/>
    </dgm:pt>
    <dgm:pt modelId="{BCD135B6-34A8-3840-811E-4F916DB0B6FA}" type="pres">
      <dgm:prSet presAssocID="{3C199C0F-84D9-7844-A21B-28F954304441}" presName="negativeSpace" presStyleCnt="0"/>
      <dgm:spPr/>
    </dgm:pt>
    <dgm:pt modelId="{5B5FC88E-C059-8F46-A5D4-22A15FAD094E}" type="pres">
      <dgm:prSet presAssocID="{3C199C0F-84D9-7844-A21B-28F954304441}" presName="childText" presStyleLbl="conFgAcc1" presStyleIdx="2" presStyleCnt="6">
        <dgm:presLayoutVars>
          <dgm:bulletEnabled val="1"/>
        </dgm:presLayoutVars>
      </dgm:prSet>
      <dgm:spPr/>
    </dgm:pt>
    <dgm:pt modelId="{3A8F19BF-E80A-E243-BCC8-86705C86A624}" type="pres">
      <dgm:prSet presAssocID="{E2D73B78-E4CF-C643-8438-1ECBA6EF34E5}" presName="spaceBetweenRectangles" presStyleCnt="0"/>
      <dgm:spPr/>
    </dgm:pt>
    <dgm:pt modelId="{0152DE17-85E4-D447-AA04-1DE1FD4D7ADE}" type="pres">
      <dgm:prSet presAssocID="{A210A9FE-6D7D-D247-8D50-1B023DD251A4}" presName="parentLin" presStyleCnt="0"/>
      <dgm:spPr/>
    </dgm:pt>
    <dgm:pt modelId="{68B94C2F-4290-6742-8389-E991F6FC3BB7}" type="pres">
      <dgm:prSet presAssocID="{A210A9FE-6D7D-D247-8D50-1B023DD251A4}" presName="parentLeftMargin" presStyleLbl="node1" presStyleIdx="2" presStyleCnt="6"/>
      <dgm:spPr/>
    </dgm:pt>
    <dgm:pt modelId="{CD809F9A-641E-AB4D-A017-0E88CC9BC6DE}" type="pres">
      <dgm:prSet presAssocID="{A210A9FE-6D7D-D247-8D50-1B023DD251A4}" presName="parentText" presStyleLbl="node1" presStyleIdx="3" presStyleCnt="6">
        <dgm:presLayoutVars>
          <dgm:chMax val="0"/>
          <dgm:bulletEnabled val="1"/>
        </dgm:presLayoutVars>
      </dgm:prSet>
      <dgm:spPr/>
    </dgm:pt>
    <dgm:pt modelId="{619C7C4B-ED85-0844-BB91-417E3CF70C1C}" type="pres">
      <dgm:prSet presAssocID="{A210A9FE-6D7D-D247-8D50-1B023DD251A4}" presName="negativeSpace" presStyleCnt="0"/>
      <dgm:spPr/>
    </dgm:pt>
    <dgm:pt modelId="{06529E5B-DC40-754E-8BED-77A6A2F20F65}" type="pres">
      <dgm:prSet presAssocID="{A210A9FE-6D7D-D247-8D50-1B023DD251A4}" presName="childText" presStyleLbl="conFgAcc1" presStyleIdx="3" presStyleCnt="6">
        <dgm:presLayoutVars>
          <dgm:bulletEnabled val="1"/>
        </dgm:presLayoutVars>
      </dgm:prSet>
      <dgm:spPr/>
    </dgm:pt>
    <dgm:pt modelId="{90BE550E-33CB-7E4C-9DC9-C62BC334FC09}" type="pres">
      <dgm:prSet presAssocID="{1B491491-55E2-CA4A-AB35-98889F0F45DA}" presName="spaceBetweenRectangles" presStyleCnt="0"/>
      <dgm:spPr/>
    </dgm:pt>
    <dgm:pt modelId="{19E5DCD2-6ED0-9547-9691-E9067ECD1ECD}" type="pres">
      <dgm:prSet presAssocID="{E0B0E33C-2668-3A49-95B6-6E218F2CA8F9}" presName="parentLin" presStyleCnt="0"/>
      <dgm:spPr/>
    </dgm:pt>
    <dgm:pt modelId="{5347D21A-5FB7-CD41-A43F-89556AC2714A}" type="pres">
      <dgm:prSet presAssocID="{E0B0E33C-2668-3A49-95B6-6E218F2CA8F9}" presName="parentLeftMargin" presStyleLbl="node1" presStyleIdx="3" presStyleCnt="6"/>
      <dgm:spPr/>
    </dgm:pt>
    <dgm:pt modelId="{EF9607BE-E9AC-6C42-8481-2307C83178B2}" type="pres">
      <dgm:prSet presAssocID="{E0B0E33C-2668-3A49-95B6-6E218F2CA8F9}" presName="parentText" presStyleLbl="node1" presStyleIdx="4" presStyleCnt="6">
        <dgm:presLayoutVars>
          <dgm:chMax val="0"/>
          <dgm:bulletEnabled val="1"/>
        </dgm:presLayoutVars>
      </dgm:prSet>
      <dgm:spPr/>
    </dgm:pt>
    <dgm:pt modelId="{0EC5B96D-6BB0-BE47-A9A0-7E1009CC4657}" type="pres">
      <dgm:prSet presAssocID="{E0B0E33C-2668-3A49-95B6-6E218F2CA8F9}" presName="negativeSpace" presStyleCnt="0"/>
      <dgm:spPr/>
    </dgm:pt>
    <dgm:pt modelId="{9F411B5C-BF6B-E74C-B404-7EBA47FC2650}" type="pres">
      <dgm:prSet presAssocID="{E0B0E33C-2668-3A49-95B6-6E218F2CA8F9}" presName="childText" presStyleLbl="conFgAcc1" presStyleIdx="4" presStyleCnt="6">
        <dgm:presLayoutVars>
          <dgm:bulletEnabled val="1"/>
        </dgm:presLayoutVars>
      </dgm:prSet>
      <dgm:spPr/>
    </dgm:pt>
    <dgm:pt modelId="{F6C32B34-210E-CA4E-97A9-CDF1C0C06B03}" type="pres">
      <dgm:prSet presAssocID="{A1CA298B-2326-1E43-9B4B-1968A7874EEC}" presName="spaceBetweenRectangles" presStyleCnt="0"/>
      <dgm:spPr/>
    </dgm:pt>
    <dgm:pt modelId="{D836F380-9CB2-0744-BE68-F3AA492AFE76}" type="pres">
      <dgm:prSet presAssocID="{D8BAACBC-0C65-4649-A9A1-163792725866}" presName="parentLin" presStyleCnt="0"/>
      <dgm:spPr/>
    </dgm:pt>
    <dgm:pt modelId="{8C82D22D-EC9F-A244-A759-8CBE0029A5FE}" type="pres">
      <dgm:prSet presAssocID="{D8BAACBC-0C65-4649-A9A1-163792725866}" presName="parentLeftMargin" presStyleLbl="node1" presStyleIdx="4" presStyleCnt="6"/>
      <dgm:spPr/>
    </dgm:pt>
    <dgm:pt modelId="{AEF005CB-5199-7146-A985-7B82891BF007}" type="pres">
      <dgm:prSet presAssocID="{D8BAACBC-0C65-4649-A9A1-163792725866}" presName="parentText" presStyleLbl="node1" presStyleIdx="5" presStyleCnt="6">
        <dgm:presLayoutVars>
          <dgm:chMax val="0"/>
          <dgm:bulletEnabled val="1"/>
        </dgm:presLayoutVars>
      </dgm:prSet>
      <dgm:spPr/>
    </dgm:pt>
    <dgm:pt modelId="{612D77DA-7A30-A54A-8F12-D840D126BA66}" type="pres">
      <dgm:prSet presAssocID="{D8BAACBC-0C65-4649-A9A1-163792725866}" presName="negativeSpace" presStyleCnt="0"/>
      <dgm:spPr/>
    </dgm:pt>
    <dgm:pt modelId="{A911172B-77A2-AA4B-B0A4-29650BBE8EFE}" type="pres">
      <dgm:prSet presAssocID="{D8BAACBC-0C65-4649-A9A1-163792725866}" presName="childText" presStyleLbl="conFgAcc1" presStyleIdx="5" presStyleCnt="6">
        <dgm:presLayoutVars>
          <dgm:bulletEnabled val="1"/>
        </dgm:presLayoutVars>
      </dgm:prSet>
      <dgm:spPr/>
    </dgm:pt>
  </dgm:ptLst>
  <dgm:cxnLst>
    <dgm:cxn modelId="{E21B8C06-A149-6047-9906-0A9513FAACD0}" type="presOf" srcId="{FAD99885-60E6-3441-97C6-F8202A48CC62}" destId="{9F411B5C-BF6B-E74C-B404-7EBA47FC2650}" srcOrd="0" destOrd="0" presId="urn:microsoft.com/office/officeart/2005/8/layout/list1"/>
    <dgm:cxn modelId="{67A95111-6B3E-114D-A53B-AE546887959E}" type="presOf" srcId="{992FC722-BF97-854B-B62E-568BAEED145A}" destId="{612B9304-F468-D84F-AE8E-0FD4554BBCC1}" srcOrd="0" destOrd="0" presId="urn:microsoft.com/office/officeart/2005/8/layout/list1"/>
    <dgm:cxn modelId="{3E49092B-BE25-AD46-8487-A87BA6530A88}" type="presOf" srcId="{626FBF28-2050-B548-9DFA-BA9CC669E3E8}" destId="{062101E8-4E77-0541-B10A-4ECF10CC035B}" srcOrd="0" destOrd="0" presId="urn:microsoft.com/office/officeart/2005/8/layout/list1"/>
    <dgm:cxn modelId="{D36D3E32-CA5E-1849-B283-575040CCB179}" type="presOf" srcId="{E0B0E33C-2668-3A49-95B6-6E218F2CA8F9}" destId="{EF9607BE-E9AC-6C42-8481-2307C83178B2}" srcOrd="1" destOrd="0" presId="urn:microsoft.com/office/officeart/2005/8/layout/list1"/>
    <dgm:cxn modelId="{93700535-E7EC-CD4F-9B6F-F0573E135ADD}" srcId="{E0B0E33C-2668-3A49-95B6-6E218F2CA8F9}" destId="{FAD99885-60E6-3441-97C6-F8202A48CC62}" srcOrd="0" destOrd="0" parTransId="{BC484005-BE50-534B-A8DC-F3BBF46BB653}" sibTransId="{D797E522-1640-0F45-82F4-EC6CF58F4DD5}"/>
    <dgm:cxn modelId="{BF22B43D-60A2-7746-BE93-CBD25E19FF76}" srcId="{626FBF28-2050-B548-9DFA-BA9CC669E3E8}" destId="{E0B0E33C-2668-3A49-95B6-6E218F2CA8F9}" srcOrd="4" destOrd="0" parTransId="{4BC1A15E-DA63-5242-AFBD-34B2252323BC}" sibTransId="{A1CA298B-2326-1E43-9B4B-1968A7874EEC}"/>
    <dgm:cxn modelId="{83D2695C-B9EC-5A44-8400-2BC45FF6BC5E}" type="presOf" srcId="{031993C9-C844-9A49-8DA2-A591B71C0606}" destId="{6C0116CF-D633-4E4F-9BDB-740E6485D31C}" srcOrd="0" destOrd="0" presId="urn:microsoft.com/office/officeart/2005/8/layout/list1"/>
    <dgm:cxn modelId="{E0FD3262-7D0A-864D-B71B-0E94185B4C56}" type="presOf" srcId="{992FC722-BF97-854B-B62E-568BAEED145A}" destId="{FE86EEF1-34E5-1C40-B140-7B2DF50CED66}" srcOrd="1" destOrd="0" presId="urn:microsoft.com/office/officeart/2005/8/layout/list1"/>
    <dgm:cxn modelId="{35F7B56C-DA95-284E-A835-7111D5813929}" srcId="{626FBF28-2050-B548-9DFA-BA9CC669E3E8}" destId="{992FC722-BF97-854B-B62E-568BAEED145A}" srcOrd="0" destOrd="0" parTransId="{CDCAD7A9-7C54-EE40-B66E-DFD57E5F2457}" sibTransId="{D95A24F6-5FC1-B04F-B25F-19844A5C7EAE}"/>
    <dgm:cxn modelId="{84750D6F-DCC4-824D-A722-B575192A1539}" type="presOf" srcId="{D8BAACBC-0C65-4649-A9A1-163792725866}" destId="{8C82D22D-EC9F-A244-A759-8CBE0029A5FE}" srcOrd="0" destOrd="0" presId="urn:microsoft.com/office/officeart/2005/8/layout/list1"/>
    <dgm:cxn modelId="{E33D2851-0592-7D41-B7D9-D99AC327E426}" type="presOf" srcId="{A210A9FE-6D7D-D247-8D50-1B023DD251A4}" destId="{CD809F9A-641E-AB4D-A017-0E88CC9BC6DE}" srcOrd="1" destOrd="0" presId="urn:microsoft.com/office/officeart/2005/8/layout/list1"/>
    <dgm:cxn modelId="{48688A56-18C8-BA42-AA8D-CF5EF037B1F0}" srcId="{992FC722-BF97-854B-B62E-568BAEED145A}" destId="{031993C9-C844-9A49-8DA2-A591B71C0606}" srcOrd="0" destOrd="0" parTransId="{D2E69BD0-144D-6640-81B4-F8645ABA8644}" sibTransId="{43D09B0D-4EB2-874E-A636-09CA274E5E5D}"/>
    <dgm:cxn modelId="{0337E280-8169-0E4A-9038-798C6A84C47F}" srcId="{626FBF28-2050-B548-9DFA-BA9CC669E3E8}" destId="{3C199C0F-84D9-7844-A21B-28F954304441}" srcOrd="2" destOrd="0" parTransId="{ABD1BA9B-6D74-694D-9B4A-0671FDFAB4A0}" sibTransId="{E2D73B78-E4CF-C643-8438-1ECBA6EF34E5}"/>
    <dgm:cxn modelId="{8471D781-C882-7242-856D-BA49157F6FE7}" type="presOf" srcId="{609C0BED-6686-474C-9BEF-B47B83B4AC73}" destId="{A911172B-77A2-AA4B-B0A4-29650BBE8EFE}" srcOrd="0" destOrd="0" presId="urn:microsoft.com/office/officeart/2005/8/layout/list1"/>
    <dgm:cxn modelId="{A7870885-B938-314A-96BF-4D3A9C67822E}" srcId="{626FBF28-2050-B548-9DFA-BA9CC669E3E8}" destId="{4DCCAEB1-4945-0A47-B078-36B93093790D}" srcOrd="1" destOrd="0" parTransId="{7C80D108-30EC-F544-88D4-1A9D2B279D15}" sibTransId="{ECB98453-5393-4940-9EF3-3D5286B793B7}"/>
    <dgm:cxn modelId="{EBF4AD97-13FC-1245-915C-F6D1AEA695C3}" srcId="{A210A9FE-6D7D-D247-8D50-1B023DD251A4}" destId="{4E2920BF-A394-694A-A9E6-714FACE0A7AC}" srcOrd="0" destOrd="0" parTransId="{14518C83-7BB3-9E4B-92AB-FCB4EF65B694}" sibTransId="{E3CF3003-D730-AE42-A659-2075A747C76F}"/>
    <dgm:cxn modelId="{5CB7E299-B254-F14F-8098-C7EA543CD928}" type="presOf" srcId="{4DCCAEB1-4945-0A47-B078-36B93093790D}" destId="{410D3F09-08FC-EE4A-81F7-E58DF72EF63B}" srcOrd="0" destOrd="0" presId="urn:microsoft.com/office/officeart/2005/8/layout/list1"/>
    <dgm:cxn modelId="{0204DB9D-ECED-BA42-846F-896400DA8993}" srcId="{3C199C0F-84D9-7844-A21B-28F954304441}" destId="{2D3D21A2-56CD-E44B-8842-DD90FD256627}" srcOrd="0" destOrd="0" parTransId="{CACA3C01-6098-D242-AB69-84761F28FA66}" sibTransId="{DB15BB2D-8ED0-F344-AE2C-5E625716BF64}"/>
    <dgm:cxn modelId="{552A0DBA-3FAE-D744-821A-7A53F9A85A83}" srcId="{626FBF28-2050-B548-9DFA-BA9CC669E3E8}" destId="{D8BAACBC-0C65-4649-A9A1-163792725866}" srcOrd="5" destOrd="0" parTransId="{AA0FE186-A4BA-E346-BD21-631A31C32F02}" sibTransId="{21E05ADA-4E49-F341-9F5A-B80B2B91AF7D}"/>
    <dgm:cxn modelId="{570CC0BA-A78A-BF47-BE2C-A5BFA0FF8804}" type="presOf" srcId="{D8BAACBC-0C65-4649-A9A1-163792725866}" destId="{AEF005CB-5199-7146-A985-7B82891BF007}" srcOrd="1" destOrd="0" presId="urn:microsoft.com/office/officeart/2005/8/layout/list1"/>
    <dgm:cxn modelId="{A347ADC7-52DA-CF47-B9F7-C00DFCF0774C}" type="presOf" srcId="{4E2920BF-A394-694A-A9E6-714FACE0A7AC}" destId="{06529E5B-DC40-754E-8BED-77A6A2F20F65}" srcOrd="0" destOrd="0" presId="urn:microsoft.com/office/officeart/2005/8/layout/list1"/>
    <dgm:cxn modelId="{7585ECCA-3886-6F4C-9477-64C6F2F20EC6}" type="presOf" srcId="{3C199C0F-84D9-7844-A21B-28F954304441}" destId="{F2478C13-76B9-8341-AFC4-E2B6EF635EA1}" srcOrd="0" destOrd="0" presId="urn:microsoft.com/office/officeart/2005/8/layout/list1"/>
    <dgm:cxn modelId="{9C8BECD1-D189-B748-AD78-DE1998E6FAAB}" srcId="{626FBF28-2050-B548-9DFA-BA9CC669E3E8}" destId="{A210A9FE-6D7D-D247-8D50-1B023DD251A4}" srcOrd="3" destOrd="0" parTransId="{5C844CC1-A39F-4248-8C8C-4DA96F57C547}" sibTransId="{1B491491-55E2-CA4A-AB35-98889F0F45DA}"/>
    <dgm:cxn modelId="{9AD29ED9-76B3-FD4A-A08B-063DB2183F2E}" type="presOf" srcId="{E0B0E33C-2668-3A49-95B6-6E218F2CA8F9}" destId="{5347D21A-5FB7-CD41-A43F-89556AC2714A}" srcOrd="0" destOrd="0" presId="urn:microsoft.com/office/officeart/2005/8/layout/list1"/>
    <dgm:cxn modelId="{F940F9DB-56CC-2E42-83FC-2C4EC2455F46}" type="presOf" srcId="{2D3D21A2-56CD-E44B-8842-DD90FD256627}" destId="{5B5FC88E-C059-8F46-A5D4-22A15FAD094E}" srcOrd="0" destOrd="0" presId="urn:microsoft.com/office/officeart/2005/8/layout/list1"/>
    <dgm:cxn modelId="{B3C724E9-CD77-3B4E-9C80-B8978CB18352}" type="presOf" srcId="{3C199C0F-84D9-7844-A21B-28F954304441}" destId="{DE861748-8AF2-124D-92A7-38F2C5592EEC}" srcOrd="1" destOrd="0" presId="urn:microsoft.com/office/officeart/2005/8/layout/list1"/>
    <dgm:cxn modelId="{09D636EE-2E60-3844-A9E3-A8496063817B}" type="presOf" srcId="{0BC9A3BA-820F-CB43-B33A-141ED284FDE4}" destId="{2C1BEBDB-462A-6D40-8BB4-87771AAE1A27}" srcOrd="0" destOrd="0" presId="urn:microsoft.com/office/officeart/2005/8/layout/list1"/>
    <dgm:cxn modelId="{F38B20F0-3E34-8745-9134-99F38ADDF5B5}" type="presOf" srcId="{4DCCAEB1-4945-0A47-B078-36B93093790D}" destId="{DF125C79-9B52-9742-96CA-902827532DF6}" srcOrd="1" destOrd="0" presId="urn:microsoft.com/office/officeart/2005/8/layout/list1"/>
    <dgm:cxn modelId="{22EF6DF0-FB98-4642-8F3E-613C3BA930B0}" type="presOf" srcId="{A210A9FE-6D7D-D247-8D50-1B023DD251A4}" destId="{68B94C2F-4290-6742-8389-E991F6FC3BB7}" srcOrd="0" destOrd="0" presId="urn:microsoft.com/office/officeart/2005/8/layout/list1"/>
    <dgm:cxn modelId="{FC3518F5-2447-814C-AEB9-245FF170E6DA}" srcId="{4DCCAEB1-4945-0A47-B078-36B93093790D}" destId="{0BC9A3BA-820F-CB43-B33A-141ED284FDE4}" srcOrd="0" destOrd="0" parTransId="{7542E6BD-00CE-4A48-9783-B7BD85E7F19D}" sibTransId="{2AE5A85D-F9DB-7445-A8F0-6638081990CB}"/>
    <dgm:cxn modelId="{2DABECF6-E268-974C-9591-8C806A09674E}" srcId="{D8BAACBC-0C65-4649-A9A1-163792725866}" destId="{609C0BED-6686-474C-9BEF-B47B83B4AC73}" srcOrd="0" destOrd="0" parTransId="{BFEF28C6-0A80-BC43-AA0B-BF99C71DDD13}" sibTransId="{B04CE9D0-C58C-454E-A5C7-CDEEF5F2613E}"/>
    <dgm:cxn modelId="{8A1D93CC-0E2B-3D46-BFBF-319A809F8CB6}" type="presParOf" srcId="{062101E8-4E77-0541-B10A-4ECF10CC035B}" destId="{A96CC131-B1E4-B144-9BE5-FF385E009386}" srcOrd="0" destOrd="0" presId="urn:microsoft.com/office/officeart/2005/8/layout/list1"/>
    <dgm:cxn modelId="{E6CFCAAA-B6C9-C64D-8188-919FB2E16501}" type="presParOf" srcId="{A96CC131-B1E4-B144-9BE5-FF385E009386}" destId="{612B9304-F468-D84F-AE8E-0FD4554BBCC1}" srcOrd="0" destOrd="0" presId="urn:microsoft.com/office/officeart/2005/8/layout/list1"/>
    <dgm:cxn modelId="{5CCE9403-3038-D848-A53B-B43E1B42E014}" type="presParOf" srcId="{A96CC131-B1E4-B144-9BE5-FF385E009386}" destId="{FE86EEF1-34E5-1C40-B140-7B2DF50CED66}" srcOrd="1" destOrd="0" presId="urn:microsoft.com/office/officeart/2005/8/layout/list1"/>
    <dgm:cxn modelId="{7A9A2B29-47BE-814E-8667-33F7F7A5C0FF}" type="presParOf" srcId="{062101E8-4E77-0541-B10A-4ECF10CC035B}" destId="{6746CBB1-A335-8A42-B849-18FF4C22C13A}" srcOrd="1" destOrd="0" presId="urn:microsoft.com/office/officeart/2005/8/layout/list1"/>
    <dgm:cxn modelId="{62821420-BF47-224B-AAE5-EDE6B9AAF583}" type="presParOf" srcId="{062101E8-4E77-0541-B10A-4ECF10CC035B}" destId="{6C0116CF-D633-4E4F-9BDB-740E6485D31C}" srcOrd="2" destOrd="0" presId="urn:microsoft.com/office/officeart/2005/8/layout/list1"/>
    <dgm:cxn modelId="{714817A8-88DB-6C47-A520-A4B4BB82A0CC}" type="presParOf" srcId="{062101E8-4E77-0541-B10A-4ECF10CC035B}" destId="{7C64BAC7-1B5B-7C46-ABB0-08424CDDD520}" srcOrd="3" destOrd="0" presId="urn:microsoft.com/office/officeart/2005/8/layout/list1"/>
    <dgm:cxn modelId="{3E28A812-EF35-004E-B598-08CEB312DC95}" type="presParOf" srcId="{062101E8-4E77-0541-B10A-4ECF10CC035B}" destId="{458B7475-491B-104D-9AAC-E07C741149EB}" srcOrd="4" destOrd="0" presId="urn:microsoft.com/office/officeart/2005/8/layout/list1"/>
    <dgm:cxn modelId="{4C6DB8E3-09F8-FF4A-987A-8BAD03D6C8C2}" type="presParOf" srcId="{458B7475-491B-104D-9AAC-E07C741149EB}" destId="{410D3F09-08FC-EE4A-81F7-E58DF72EF63B}" srcOrd="0" destOrd="0" presId="urn:microsoft.com/office/officeart/2005/8/layout/list1"/>
    <dgm:cxn modelId="{18542A4E-61D0-F740-BBE7-C231983A65D8}" type="presParOf" srcId="{458B7475-491B-104D-9AAC-E07C741149EB}" destId="{DF125C79-9B52-9742-96CA-902827532DF6}" srcOrd="1" destOrd="0" presId="urn:microsoft.com/office/officeart/2005/8/layout/list1"/>
    <dgm:cxn modelId="{AC3A597D-ED84-5944-BB0C-11825FEFF3EB}" type="presParOf" srcId="{062101E8-4E77-0541-B10A-4ECF10CC035B}" destId="{C7DB5845-013B-3347-8E29-DB1E48325289}" srcOrd="5" destOrd="0" presId="urn:microsoft.com/office/officeart/2005/8/layout/list1"/>
    <dgm:cxn modelId="{3C229B4C-1677-834F-A434-CB84176B44B8}" type="presParOf" srcId="{062101E8-4E77-0541-B10A-4ECF10CC035B}" destId="{2C1BEBDB-462A-6D40-8BB4-87771AAE1A27}" srcOrd="6" destOrd="0" presId="urn:microsoft.com/office/officeart/2005/8/layout/list1"/>
    <dgm:cxn modelId="{9CF5DDB0-109C-034C-8DA3-F851AEFE8D5B}" type="presParOf" srcId="{062101E8-4E77-0541-B10A-4ECF10CC035B}" destId="{BC2B9BD7-47AF-5C44-B69A-1886485FB647}" srcOrd="7" destOrd="0" presId="urn:microsoft.com/office/officeart/2005/8/layout/list1"/>
    <dgm:cxn modelId="{EBAF6791-2017-4D40-BDD8-68295DAF54CD}" type="presParOf" srcId="{062101E8-4E77-0541-B10A-4ECF10CC035B}" destId="{0E8113C1-2025-724E-A353-1265D11B69B3}" srcOrd="8" destOrd="0" presId="urn:microsoft.com/office/officeart/2005/8/layout/list1"/>
    <dgm:cxn modelId="{8C1C303D-54F4-DF47-9BDC-B818F12F0AFD}" type="presParOf" srcId="{0E8113C1-2025-724E-A353-1265D11B69B3}" destId="{F2478C13-76B9-8341-AFC4-E2B6EF635EA1}" srcOrd="0" destOrd="0" presId="urn:microsoft.com/office/officeart/2005/8/layout/list1"/>
    <dgm:cxn modelId="{548B2A0E-3305-F545-8D44-D9C3A81C93A8}" type="presParOf" srcId="{0E8113C1-2025-724E-A353-1265D11B69B3}" destId="{DE861748-8AF2-124D-92A7-38F2C5592EEC}" srcOrd="1" destOrd="0" presId="urn:microsoft.com/office/officeart/2005/8/layout/list1"/>
    <dgm:cxn modelId="{15DC88A2-764E-9C4C-8739-40E375ED0CBC}" type="presParOf" srcId="{062101E8-4E77-0541-B10A-4ECF10CC035B}" destId="{BCD135B6-34A8-3840-811E-4F916DB0B6FA}" srcOrd="9" destOrd="0" presId="urn:microsoft.com/office/officeart/2005/8/layout/list1"/>
    <dgm:cxn modelId="{ED424343-7A10-AF4B-84AD-D7DA64792DD3}" type="presParOf" srcId="{062101E8-4E77-0541-B10A-4ECF10CC035B}" destId="{5B5FC88E-C059-8F46-A5D4-22A15FAD094E}" srcOrd="10" destOrd="0" presId="urn:microsoft.com/office/officeart/2005/8/layout/list1"/>
    <dgm:cxn modelId="{8E9BE283-E940-9C47-8CBB-3479BBFB1633}" type="presParOf" srcId="{062101E8-4E77-0541-B10A-4ECF10CC035B}" destId="{3A8F19BF-E80A-E243-BCC8-86705C86A624}" srcOrd="11" destOrd="0" presId="urn:microsoft.com/office/officeart/2005/8/layout/list1"/>
    <dgm:cxn modelId="{1CF36124-7BD2-F841-8E6D-481D4A697FDA}" type="presParOf" srcId="{062101E8-4E77-0541-B10A-4ECF10CC035B}" destId="{0152DE17-85E4-D447-AA04-1DE1FD4D7ADE}" srcOrd="12" destOrd="0" presId="urn:microsoft.com/office/officeart/2005/8/layout/list1"/>
    <dgm:cxn modelId="{BD7DDDE6-DCA2-6F4A-9B4B-7B217D1D7C99}" type="presParOf" srcId="{0152DE17-85E4-D447-AA04-1DE1FD4D7ADE}" destId="{68B94C2F-4290-6742-8389-E991F6FC3BB7}" srcOrd="0" destOrd="0" presId="urn:microsoft.com/office/officeart/2005/8/layout/list1"/>
    <dgm:cxn modelId="{9F8FF527-9984-754C-8B6F-FCEB348741C5}" type="presParOf" srcId="{0152DE17-85E4-D447-AA04-1DE1FD4D7ADE}" destId="{CD809F9A-641E-AB4D-A017-0E88CC9BC6DE}" srcOrd="1" destOrd="0" presId="urn:microsoft.com/office/officeart/2005/8/layout/list1"/>
    <dgm:cxn modelId="{F5407E52-28F6-8F4E-B091-2D32362E05BA}" type="presParOf" srcId="{062101E8-4E77-0541-B10A-4ECF10CC035B}" destId="{619C7C4B-ED85-0844-BB91-417E3CF70C1C}" srcOrd="13" destOrd="0" presId="urn:microsoft.com/office/officeart/2005/8/layout/list1"/>
    <dgm:cxn modelId="{79308696-B612-A34A-9397-77344F1D8666}" type="presParOf" srcId="{062101E8-4E77-0541-B10A-4ECF10CC035B}" destId="{06529E5B-DC40-754E-8BED-77A6A2F20F65}" srcOrd="14" destOrd="0" presId="urn:microsoft.com/office/officeart/2005/8/layout/list1"/>
    <dgm:cxn modelId="{3D27E94D-3C9B-C045-9E2A-D1152D1DB7D1}" type="presParOf" srcId="{062101E8-4E77-0541-B10A-4ECF10CC035B}" destId="{90BE550E-33CB-7E4C-9DC9-C62BC334FC09}" srcOrd="15" destOrd="0" presId="urn:microsoft.com/office/officeart/2005/8/layout/list1"/>
    <dgm:cxn modelId="{8BBF449C-44D3-6741-8E2D-5C12F8B168C1}" type="presParOf" srcId="{062101E8-4E77-0541-B10A-4ECF10CC035B}" destId="{19E5DCD2-6ED0-9547-9691-E9067ECD1ECD}" srcOrd="16" destOrd="0" presId="urn:microsoft.com/office/officeart/2005/8/layout/list1"/>
    <dgm:cxn modelId="{643AFCDE-0720-654D-A45A-DA806B7A98FA}" type="presParOf" srcId="{19E5DCD2-6ED0-9547-9691-E9067ECD1ECD}" destId="{5347D21A-5FB7-CD41-A43F-89556AC2714A}" srcOrd="0" destOrd="0" presId="urn:microsoft.com/office/officeart/2005/8/layout/list1"/>
    <dgm:cxn modelId="{AEC6516A-5269-9848-8F82-C8306BB37EC9}" type="presParOf" srcId="{19E5DCD2-6ED0-9547-9691-E9067ECD1ECD}" destId="{EF9607BE-E9AC-6C42-8481-2307C83178B2}" srcOrd="1" destOrd="0" presId="urn:microsoft.com/office/officeart/2005/8/layout/list1"/>
    <dgm:cxn modelId="{DD619081-7C11-DE49-B40F-69A123AD46B2}" type="presParOf" srcId="{062101E8-4E77-0541-B10A-4ECF10CC035B}" destId="{0EC5B96D-6BB0-BE47-A9A0-7E1009CC4657}" srcOrd="17" destOrd="0" presId="urn:microsoft.com/office/officeart/2005/8/layout/list1"/>
    <dgm:cxn modelId="{B3C052EA-BF00-B446-A2A6-FF695AF259EB}" type="presParOf" srcId="{062101E8-4E77-0541-B10A-4ECF10CC035B}" destId="{9F411B5C-BF6B-E74C-B404-7EBA47FC2650}" srcOrd="18" destOrd="0" presId="urn:microsoft.com/office/officeart/2005/8/layout/list1"/>
    <dgm:cxn modelId="{01557E3C-0972-6F4E-A810-CCF9369FFFF6}" type="presParOf" srcId="{062101E8-4E77-0541-B10A-4ECF10CC035B}" destId="{F6C32B34-210E-CA4E-97A9-CDF1C0C06B03}" srcOrd="19" destOrd="0" presId="urn:microsoft.com/office/officeart/2005/8/layout/list1"/>
    <dgm:cxn modelId="{A00B4F47-CFAC-D04C-995A-6F97A04645AB}" type="presParOf" srcId="{062101E8-4E77-0541-B10A-4ECF10CC035B}" destId="{D836F380-9CB2-0744-BE68-F3AA492AFE76}" srcOrd="20" destOrd="0" presId="urn:microsoft.com/office/officeart/2005/8/layout/list1"/>
    <dgm:cxn modelId="{DDA66288-A2EB-3C49-98AF-DA73DEAEA92C}" type="presParOf" srcId="{D836F380-9CB2-0744-BE68-F3AA492AFE76}" destId="{8C82D22D-EC9F-A244-A759-8CBE0029A5FE}" srcOrd="0" destOrd="0" presId="urn:microsoft.com/office/officeart/2005/8/layout/list1"/>
    <dgm:cxn modelId="{AAC32284-7D57-9D43-B10E-FBE9EF99D5AE}" type="presParOf" srcId="{D836F380-9CB2-0744-BE68-F3AA492AFE76}" destId="{AEF005CB-5199-7146-A985-7B82891BF007}" srcOrd="1" destOrd="0" presId="urn:microsoft.com/office/officeart/2005/8/layout/list1"/>
    <dgm:cxn modelId="{304E901F-A1D1-7141-AA48-C465A6F1579A}" type="presParOf" srcId="{062101E8-4E77-0541-B10A-4ECF10CC035B}" destId="{612D77DA-7A30-A54A-8F12-D840D126BA66}" srcOrd="21" destOrd="0" presId="urn:microsoft.com/office/officeart/2005/8/layout/list1"/>
    <dgm:cxn modelId="{9F12CAB5-5485-CF4E-8D4F-76191841A7B8}" type="presParOf" srcId="{062101E8-4E77-0541-B10A-4ECF10CC035B}" destId="{A911172B-77A2-AA4B-B0A4-29650BBE8EFE}"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E1F049-3DE1-D94F-8B91-23F71F48742F}">
      <dsp:nvSpPr>
        <dsp:cNvPr id="0" name=""/>
        <dsp:cNvSpPr/>
      </dsp:nvSpPr>
      <dsp:spPr>
        <a:xfrm>
          <a:off x="0" y="15260"/>
          <a:ext cx="12087243" cy="580320"/>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latin typeface="Candara" panose="020E0502030303020204" pitchFamily="34" charset="0"/>
            </a:rPr>
            <a:t>Legal proceeding under Section 130 cannot initiated when Goods in transit is accompanied with invoice and E-way Bill. </a:t>
          </a:r>
          <a:r>
            <a:rPr lang="en-US" sz="1400" b="1" i="1" kern="1200" dirty="0">
              <a:latin typeface="Candara" panose="020E0502030303020204" pitchFamily="34" charset="0"/>
            </a:rPr>
            <a:t>Shiv Enterprises Vs. State of Punjab. 2022 (58) GSTL 385 (P &amp; H).</a:t>
          </a:r>
          <a:endParaRPr lang="en-IN" sz="1400" kern="1200" dirty="0">
            <a:latin typeface="Candara" panose="020E0502030303020204" pitchFamily="34" charset="0"/>
          </a:endParaRPr>
        </a:p>
      </dsp:txBody>
      <dsp:txXfrm>
        <a:off x="28329" y="43589"/>
        <a:ext cx="12030585" cy="523662"/>
      </dsp:txXfrm>
    </dsp:sp>
    <dsp:sp modelId="{4112EC92-1CE6-484A-BF46-3D1ECF9032E9}">
      <dsp:nvSpPr>
        <dsp:cNvPr id="0" name=""/>
        <dsp:cNvSpPr/>
      </dsp:nvSpPr>
      <dsp:spPr>
        <a:xfrm>
          <a:off x="0" y="684860"/>
          <a:ext cx="12087243" cy="580320"/>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latin typeface="Candara" panose="020E0502030303020204" pitchFamily="34" charset="0"/>
            </a:rPr>
            <a:t>Good and vehicle seized during transportation are to be released on ascertaining prima facie ownership and depositing total amount comprised in Section 130 notice. </a:t>
          </a:r>
          <a:r>
            <a:rPr lang="en-US" sz="1400" b="1" i="1" kern="1200" dirty="0">
              <a:latin typeface="Candara" panose="020E0502030303020204" pitchFamily="34" charset="0"/>
            </a:rPr>
            <a:t>Shel Singh Purohit Vs. CTO. 2022 (56) GSTL 262 (Kar.)</a:t>
          </a:r>
          <a:endParaRPr lang="en-IN" sz="1400" kern="1200" dirty="0">
            <a:latin typeface="Candara" panose="020E0502030303020204" pitchFamily="34" charset="0"/>
          </a:endParaRPr>
        </a:p>
      </dsp:txBody>
      <dsp:txXfrm>
        <a:off x="28329" y="713189"/>
        <a:ext cx="12030585" cy="523662"/>
      </dsp:txXfrm>
    </dsp:sp>
    <dsp:sp modelId="{2038BC5C-1037-684A-A77D-EED997BA88A2}">
      <dsp:nvSpPr>
        <dsp:cNvPr id="0" name=""/>
        <dsp:cNvSpPr/>
      </dsp:nvSpPr>
      <dsp:spPr>
        <a:xfrm>
          <a:off x="0" y="1354460"/>
          <a:ext cx="12087243" cy="580320"/>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latin typeface="Candara" panose="020E0502030303020204" pitchFamily="34" charset="0"/>
            </a:rPr>
            <a:t>Amount</a:t>
          </a:r>
          <a:r>
            <a:rPr lang="en-US" sz="1400" kern="1200" baseline="0" dirty="0">
              <a:latin typeface="Candara" panose="020E0502030303020204" pitchFamily="34" charset="0"/>
            </a:rPr>
            <a:t> deposited during search cannot taken to be voluntary –Since no proceedings under section 74(1) have been initiated. </a:t>
          </a:r>
          <a:r>
            <a:rPr lang="en-US" sz="1400" b="1" i="1" kern="1200" baseline="0" dirty="0">
              <a:latin typeface="Candara" panose="020E0502030303020204" pitchFamily="34" charset="0"/>
            </a:rPr>
            <a:t>Modern Insecticides Ltd and </a:t>
          </a:r>
          <a:r>
            <a:rPr lang="en-US" sz="1400" b="1" i="1" kern="1200" baseline="0" dirty="0" err="1">
              <a:latin typeface="Candara" panose="020E0502030303020204" pitchFamily="34" charset="0"/>
            </a:rPr>
            <a:t>Anr</a:t>
          </a:r>
          <a:r>
            <a:rPr lang="en-US" sz="1400" b="1" i="1" kern="1200" baseline="0" dirty="0">
              <a:latin typeface="Candara" panose="020E0502030303020204" pitchFamily="34" charset="0"/>
            </a:rPr>
            <a:t>. v/s. Commissioner Central Goods and Service Tax &amp; </a:t>
          </a:r>
          <a:r>
            <a:rPr lang="en-US" sz="1400" b="1" i="1" kern="1200" baseline="0" dirty="0" err="1">
              <a:latin typeface="Candara" panose="020E0502030303020204" pitchFamily="34" charset="0"/>
            </a:rPr>
            <a:t>Anr</a:t>
          </a:r>
          <a:r>
            <a:rPr lang="en-US" sz="1400" b="1" i="1" kern="1200" baseline="0" dirty="0">
              <a:latin typeface="Candara" panose="020E0502030303020204" pitchFamily="34" charset="0"/>
            </a:rPr>
            <a:t>. 2023-TIOL-502-HC-P&amp;H-GST</a:t>
          </a:r>
          <a:endParaRPr lang="en-IN" sz="1400" b="1" i="1" kern="1200" dirty="0">
            <a:latin typeface="Candara" panose="020E0502030303020204" pitchFamily="34" charset="0"/>
          </a:endParaRPr>
        </a:p>
      </dsp:txBody>
      <dsp:txXfrm>
        <a:off x="28329" y="1382789"/>
        <a:ext cx="12030585" cy="523662"/>
      </dsp:txXfrm>
    </dsp:sp>
    <dsp:sp modelId="{007518B6-7B9C-CE4B-BF34-B14518E0437D}">
      <dsp:nvSpPr>
        <dsp:cNvPr id="0" name=""/>
        <dsp:cNvSpPr/>
      </dsp:nvSpPr>
      <dsp:spPr>
        <a:xfrm>
          <a:off x="0" y="2024060"/>
          <a:ext cx="12087243" cy="580320"/>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latin typeface="Candara" panose="020E0502030303020204" pitchFamily="34" charset="0"/>
            </a:rPr>
            <a:t>Petitioner</a:t>
          </a:r>
          <a:r>
            <a:rPr lang="en-US" sz="1400" kern="1200" baseline="0" dirty="0">
              <a:latin typeface="Candara" panose="020E0502030303020204" pitchFamily="34" charset="0"/>
            </a:rPr>
            <a:t> are unable to make challenge to the seizure and confiscation on account of the penalty imposed on them. </a:t>
          </a:r>
          <a:r>
            <a:rPr lang="en-US" sz="1400" b="1" i="1" kern="1200" baseline="0" dirty="0">
              <a:latin typeface="Candara" panose="020E0502030303020204" pitchFamily="34" charset="0"/>
            </a:rPr>
            <a:t>Mohammed </a:t>
          </a:r>
          <a:r>
            <a:rPr lang="en-US" sz="1400" b="1" i="1" kern="1200" baseline="0" dirty="0" err="1">
              <a:latin typeface="Candara" panose="020E0502030303020204" pitchFamily="34" charset="0"/>
            </a:rPr>
            <a:t>Akmam</a:t>
          </a:r>
          <a:r>
            <a:rPr lang="en-US" sz="1400" b="1" i="1" kern="1200" baseline="0" dirty="0">
              <a:latin typeface="Candara" panose="020E0502030303020204" pitchFamily="34" charset="0"/>
            </a:rPr>
            <a:t> Uddin Ahmed &amp; </a:t>
          </a:r>
          <a:r>
            <a:rPr lang="en-US" sz="1400" b="1" i="1" kern="1200" baseline="0" dirty="0" err="1">
              <a:latin typeface="Candara" panose="020E0502030303020204" pitchFamily="34" charset="0"/>
            </a:rPr>
            <a:t>Ors</a:t>
          </a:r>
          <a:r>
            <a:rPr lang="en-US" sz="1400" b="1" i="1" kern="1200" baseline="0" dirty="0">
              <a:latin typeface="Candara" panose="020E0502030303020204" pitchFamily="34" charset="0"/>
            </a:rPr>
            <a:t>. V/s. Commissioner Appeals Customs and Central Excise &amp; Ors.-2023-TIOL-514-hc-DEL-CUS.</a:t>
          </a:r>
          <a:endParaRPr lang="en-IN" sz="1400" b="1" i="1" kern="1200" dirty="0">
            <a:latin typeface="Candara" panose="020E0502030303020204" pitchFamily="34" charset="0"/>
          </a:endParaRPr>
        </a:p>
      </dsp:txBody>
      <dsp:txXfrm>
        <a:off x="28329" y="2052389"/>
        <a:ext cx="12030585" cy="523662"/>
      </dsp:txXfrm>
    </dsp:sp>
    <dsp:sp modelId="{2E472007-FEE5-EF4D-A8A8-0F1217F771EB}">
      <dsp:nvSpPr>
        <dsp:cNvPr id="0" name=""/>
        <dsp:cNvSpPr/>
      </dsp:nvSpPr>
      <dsp:spPr>
        <a:xfrm>
          <a:off x="0" y="2693661"/>
          <a:ext cx="12087243" cy="580320"/>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latin typeface="Candara" panose="020E0502030303020204" pitchFamily="34" charset="0"/>
            </a:rPr>
            <a:t>No Confiscation without seizure-Once the goods are to be treated as seized u/s 67(2), the same would be liable to be provisionally released.-</a:t>
          </a:r>
          <a:r>
            <a:rPr lang="en-US" sz="1400" b="1" i="1" kern="1200" dirty="0" err="1">
              <a:latin typeface="Candara" panose="020E0502030303020204" pitchFamily="34" charset="0"/>
            </a:rPr>
            <a:t>Dhanlaxmi</a:t>
          </a:r>
          <a:r>
            <a:rPr lang="en-US" sz="1400" b="1" i="1" kern="1200" dirty="0">
              <a:latin typeface="Candara" panose="020E0502030303020204" pitchFamily="34" charset="0"/>
            </a:rPr>
            <a:t> Metals V/s. state of Gujarat &amp; Ors.-2023-TIOL-113-HC-AHM-GST.</a:t>
          </a:r>
          <a:endParaRPr lang="en-IN" sz="1400" b="1" i="1" kern="1200" dirty="0">
            <a:latin typeface="Candara" panose="020E0502030303020204" pitchFamily="34" charset="0"/>
          </a:endParaRPr>
        </a:p>
      </dsp:txBody>
      <dsp:txXfrm>
        <a:off x="28329" y="2721990"/>
        <a:ext cx="12030585" cy="523662"/>
      </dsp:txXfrm>
    </dsp:sp>
    <dsp:sp modelId="{939BC385-6409-AA45-A8B9-3083862068B0}">
      <dsp:nvSpPr>
        <dsp:cNvPr id="0" name=""/>
        <dsp:cNvSpPr/>
      </dsp:nvSpPr>
      <dsp:spPr>
        <a:xfrm>
          <a:off x="0" y="3363261"/>
          <a:ext cx="12087243" cy="580320"/>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err="1">
              <a:latin typeface="Candara" panose="020E0502030303020204" pitchFamily="34" charset="0"/>
            </a:rPr>
            <a:t>Assessee</a:t>
          </a:r>
          <a:r>
            <a:rPr lang="en-US" sz="1400" kern="1200" dirty="0">
              <a:latin typeface="Candara" panose="020E0502030303020204" pitchFamily="34" charset="0"/>
            </a:rPr>
            <a:t> cannot be indefinitely detained in custody </a:t>
          </a:r>
          <a:r>
            <a:rPr lang="en-US" sz="1400" b="1" i="1" kern="1200" dirty="0">
              <a:latin typeface="Candara" panose="020E0502030303020204" pitchFamily="34" charset="0"/>
            </a:rPr>
            <a:t>Paresh </a:t>
          </a:r>
          <a:r>
            <a:rPr lang="en-US" sz="1400" b="1" i="1" kern="1200" dirty="0" err="1">
              <a:latin typeface="Candara" panose="020E0502030303020204" pitchFamily="34" charset="0"/>
            </a:rPr>
            <a:t>Nathalal</a:t>
          </a:r>
          <a:r>
            <a:rPr lang="en-US" sz="1400" b="1" i="1" kern="1200" dirty="0">
              <a:latin typeface="Candara" panose="020E0502030303020204" pitchFamily="34" charset="0"/>
            </a:rPr>
            <a:t> Chauhan V. State Of Gujarat. 2022-TIOL-09-SC-GST</a:t>
          </a:r>
          <a:endParaRPr lang="en-IN" sz="1400" kern="1200" dirty="0">
            <a:latin typeface="Candara" panose="020E0502030303020204" pitchFamily="34" charset="0"/>
          </a:endParaRPr>
        </a:p>
      </dsp:txBody>
      <dsp:txXfrm>
        <a:off x="28329" y="3391590"/>
        <a:ext cx="12030585" cy="523662"/>
      </dsp:txXfrm>
    </dsp:sp>
    <dsp:sp modelId="{655023B8-D08B-2741-AFB9-ED9942990D21}">
      <dsp:nvSpPr>
        <dsp:cNvPr id="0" name=""/>
        <dsp:cNvSpPr/>
      </dsp:nvSpPr>
      <dsp:spPr>
        <a:xfrm>
          <a:off x="0" y="4032861"/>
          <a:ext cx="12087243" cy="580320"/>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IN" sz="1400" kern="1200" dirty="0">
              <a:latin typeface="Candara" panose="020E0502030303020204" pitchFamily="34" charset="0"/>
            </a:rPr>
            <a:t>Complete investigation has been made in an irresponsible manner, without following due process of law. </a:t>
          </a:r>
          <a:r>
            <a:rPr lang="en-IN" sz="1400" b="1" i="1" kern="1200" dirty="0">
              <a:latin typeface="Candara" panose="020E0502030303020204" pitchFamily="34" charset="0"/>
            </a:rPr>
            <a:t>Union of India V/s. </a:t>
          </a:r>
          <a:r>
            <a:rPr lang="en-IN" sz="1400" b="1" i="1" kern="1200" dirty="0" err="1">
              <a:latin typeface="Candara" panose="020E0502030303020204" pitchFamily="34" charset="0"/>
            </a:rPr>
            <a:t>Magga</a:t>
          </a:r>
          <a:r>
            <a:rPr lang="en-IN" sz="1400" b="1" i="1" kern="1200" dirty="0">
              <a:latin typeface="Candara" panose="020E0502030303020204" pitchFamily="34" charset="0"/>
            </a:rPr>
            <a:t> Ram-2022-TIOL-1070-HC-RAJ-NDPS- 2022-TIOL-1070-HC-RAJ-NDPS.</a:t>
          </a:r>
          <a:endParaRPr lang="en-IN" sz="1400" kern="1200" dirty="0">
            <a:latin typeface="Candara" panose="020E0502030303020204" pitchFamily="34" charset="0"/>
          </a:endParaRPr>
        </a:p>
      </dsp:txBody>
      <dsp:txXfrm>
        <a:off x="28329" y="4061190"/>
        <a:ext cx="12030585" cy="523662"/>
      </dsp:txXfrm>
    </dsp:sp>
    <dsp:sp modelId="{4DC372FE-9A8D-C147-BD78-7E92193BF58F}">
      <dsp:nvSpPr>
        <dsp:cNvPr id="0" name=""/>
        <dsp:cNvSpPr/>
      </dsp:nvSpPr>
      <dsp:spPr>
        <a:xfrm>
          <a:off x="0" y="4702461"/>
          <a:ext cx="12087243" cy="580320"/>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IN" sz="1400" kern="1200" dirty="0">
              <a:latin typeface="Candara" panose="020E0502030303020204" pitchFamily="34" charset="0"/>
            </a:rPr>
            <a:t>Without</a:t>
          </a:r>
          <a:r>
            <a:rPr lang="en-IN" sz="1400" kern="1200" baseline="0" dirty="0">
              <a:latin typeface="Candara" panose="020E0502030303020204" pitchFamily="34" charset="0"/>
            </a:rPr>
            <a:t> conducting any enquiry or investigation, the authority straight away proceeded to issue the Show Cause Notice. </a:t>
          </a:r>
          <a:r>
            <a:rPr lang="en-IN" sz="1400" b="1" i="1" kern="1200" baseline="0" dirty="0">
              <a:latin typeface="Candara" panose="020E0502030303020204" pitchFamily="34" charset="0"/>
            </a:rPr>
            <a:t>Satyam Iron and steel Company Pvt Ltd. V/s. The commissioner Central Excise and service Tax -2023-TIOL-475-HC-KOL-CX</a:t>
          </a:r>
          <a:endParaRPr lang="en-IN" sz="1400" kern="1200" dirty="0">
            <a:latin typeface="Candara" panose="020E0502030303020204" pitchFamily="34" charset="0"/>
          </a:endParaRPr>
        </a:p>
      </dsp:txBody>
      <dsp:txXfrm>
        <a:off x="28329" y="4730790"/>
        <a:ext cx="12030585" cy="523662"/>
      </dsp:txXfrm>
    </dsp:sp>
    <dsp:sp modelId="{B1A4BA0F-05D2-A64B-BD7F-BFB12F7F6A0D}">
      <dsp:nvSpPr>
        <dsp:cNvPr id="0" name=""/>
        <dsp:cNvSpPr/>
      </dsp:nvSpPr>
      <dsp:spPr>
        <a:xfrm>
          <a:off x="0" y="5372061"/>
          <a:ext cx="12087243" cy="580320"/>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IN" sz="1400" kern="1200" dirty="0">
              <a:latin typeface="Candara" panose="020E0502030303020204" pitchFamily="34" charset="0"/>
            </a:rPr>
            <a:t>Investigation</a:t>
          </a:r>
          <a:r>
            <a:rPr lang="en-IN" sz="1400" kern="1200" baseline="0" dirty="0">
              <a:latin typeface="Candara" panose="020E0502030303020204" pitchFamily="34" charset="0"/>
            </a:rPr>
            <a:t> has been completed and charge sheet has been filed-</a:t>
          </a:r>
          <a:r>
            <a:rPr lang="en-IN" sz="1400" kern="1200" baseline="0" dirty="0" err="1">
              <a:latin typeface="Candara" panose="020E0502030303020204" pitchFamily="34" charset="0"/>
            </a:rPr>
            <a:t>Alligation</a:t>
          </a:r>
          <a:r>
            <a:rPr lang="en-IN" sz="1400" kern="1200" baseline="0" dirty="0">
              <a:latin typeface="Candara" panose="020E0502030303020204" pitchFamily="34" charset="0"/>
            </a:rPr>
            <a:t> are to be established based on evidence- </a:t>
          </a:r>
          <a:r>
            <a:rPr lang="en-IN" sz="1400" b="1" i="1" kern="1200" baseline="0" dirty="0" err="1">
              <a:latin typeface="Candara" panose="020E0502030303020204" pitchFamily="34" charset="0"/>
            </a:rPr>
            <a:t>Ratnambar</a:t>
          </a:r>
          <a:r>
            <a:rPr lang="en-IN" sz="1400" b="1" i="1" kern="1200" baseline="0" dirty="0">
              <a:latin typeface="Candara" panose="020E0502030303020204" pitchFamily="34" charset="0"/>
            </a:rPr>
            <a:t> Kaushik V/s. Union of India -2022-TIOL-104-SC-GST</a:t>
          </a:r>
          <a:r>
            <a:rPr lang="en-IN" sz="1400" kern="1200" baseline="0" dirty="0">
              <a:latin typeface="Candara" panose="020E0502030303020204" pitchFamily="34" charset="0"/>
            </a:rPr>
            <a:t>  </a:t>
          </a:r>
          <a:endParaRPr lang="en-IN" sz="1400" kern="1200" dirty="0">
            <a:latin typeface="Candara" panose="020E0502030303020204" pitchFamily="34" charset="0"/>
          </a:endParaRPr>
        </a:p>
      </dsp:txBody>
      <dsp:txXfrm>
        <a:off x="28329" y="5400390"/>
        <a:ext cx="12030585" cy="52366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233E15-43BF-8A40-93DA-B060085A99DB}">
      <dsp:nvSpPr>
        <dsp:cNvPr id="0" name=""/>
        <dsp:cNvSpPr/>
      </dsp:nvSpPr>
      <dsp:spPr>
        <a:xfrm>
          <a:off x="0" y="297813"/>
          <a:ext cx="12028714" cy="7560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33562" tIns="416560" rIns="933562" bIns="113792" numCol="1" spcCol="1270" anchor="t" anchorCtr="0">
          <a:noAutofit/>
        </a:bodyPr>
        <a:lstStyle/>
        <a:p>
          <a:pPr marL="171450" lvl="1" indent="-171450" algn="just" defTabSz="711200">
            <a:lnSpc>
              <a:spcPct val="90000"/>
            </a:lnSpc>
            <a:spcBef>
              <a:spcPct val="0"/>
            </a:spcBef>
            <a:spcAft>
              <a:spcPct val="15000"/>
            </a:spcAft>
            <a:buNone/>
          </a:pPr>
          <a:r>
            <a:rPr lang="en-IN" sz="1600" i="1" kern="1200" dirty="0">
              <a:latin typeface="Candara" panose="020E0502030303020204" pitchFamily="34" charset="0"/>
            </a:rPr>
            <a:t>Manish Scrap Traders Vs Principal Commissioner [2022-TIOL-54-HC-Ahm GST]</a:t>
          </a:r>
          <a:endParaRPr lang="en-IN" sz="1600" kern="1200" dirty="0">
            <a:latin typeface="Candara" panose="020E0502030303020204" pitchFamily="34" charset="0"/>
          </a:endParaRPr>
        </a:p>
      </dsp:txBody>
      <dsp:txXfrm>
        <a:off x="0" y="297813"/>
        <a:ext cx="12028714" cy="756000"/>
      </dsp:txXfrm>
    </dsp:sp>
    <dsp:sp modelId="{AC816997-829D-1045-BD26-CB384544E0D2}">
      <dsp:nvSpPr>
        <dsp:cNvPr id="0" name=""/>
        <dsp:cNvSpPr/>
      </dsp:nvSpPr>
      <dsp:spPr>
        <a:xfrm>
          <a:off x="600261" y="2613"/>
          <a:ext cx="11420986" cy="590400"/>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318260" tIns="0" rIns="318260" bIns="0" numCol="1" spcCol="1270" anchor="ctr" anchorCtr="0">
          <a:noAutofit/>
        </a:bodyPr>
        <a:lstStyle/>
        <a:p>
          <a:pPr marL="0" lvl="0" indent="0" algn="just" defTabSz="711200">
            <a:lnSpc>
              <a:spcPct val="90000"/>
            </a:lnSpc>
            <a:spcBef>
              <a:spcPct val="0"/>
            </a:spcBef>
            <a:spcAft>
              <a:spcPct val="35000"/>
            </a:spcAft>
            <a:buNone/>
          </a:pPr>
          <a:r>
            <a:rPr lang="en-IN" sz="1600" b="1" kern="1200" dirty="0">
              <a:latin typeface="Candara" panose="020E0502030303020204" pitchFamily="34" charset="0"/>
            </a:rPr>
            <a:t>Officers cannot provisionally attach the Cash Credit Account of the assessee. </a:t>
          </a:r>
          <a:endParaRPr lang="en-IN" sz="1600" kern="1200" dirty="0">
            <a:latin typeface="Candara" panose="020E0502030303020204" pitchFamily="34" charset="0"/>
          </a:endParaRPr>
        </a:p>
      </dsp:txBody>
      <dsp:txXfrm>
        <a:off x="629082" y="31434"/>
        <a:ext cx="11363344" cy="532758"/>
      </dsp:txXfrm>
    </dsp:sp>
    <dsp:sp modelId="{18593E8B-AEBF-134E-9AFE-E9CF152B4136}">
      <dsp:nvSpPr>
        <dsp:cNvPr id="0" name=""/>
        <dsp:cNvSpPr/>
      </dsp:nvSpPr>
      <dsp:spPr>
        <a:xfrm>
          <a:off x="0" y="1457013"/>
          <a:ext cx="12028714" cy="7560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33562" tIns="416560" rIns="933562" bIns="113792" numCol="1" spcCol="1270" anchor="t" anchorCtr="0">
          <a:noAutofit/>
        </a:bodyPr>
        <a:lstStyle/>
        <a:p>
          <a:pPr marL="171450" lvl="1" indent="-171450" algn="just" defTabSz="711200">
            <a:lnSpc>
              <a:spcPct val="90000"/>
            </a:lnSpc>
            <a:spcBef>
              <a:spcPct val="0"/>
            </a:spcBef>
            <a:spcAft>
              <a:spcPct val="15000"/>
            </a:spcAft>
            <a:buNone/>
          </a:pPr>
          <a:r>
            <a:rPr lang="en-IN" sz="1600" i="1" kern="1200" dirty="0" err="1">
              <a:latin typeface="Candara" panose="020E0502030303020204" pitchFamily="34" charset="0"/>
            </a:rPr>
            <a:t>Mutharamman</a:t>
          </a:r>
          <a:r>
            <a:rPr lang="en-IN" sz="1600" i="1" kern="1200" dirty="0">
              <a:latin typeface="Candara" panose="020E0502030303020204" pitchFamily="34" charset="0"/>
            </a:rPr>
            <a:t> &amp; Company Vs PR Addl. Director General DGGI [2021-TIOL-1984-HC-MAD-GST]</a:t>
          </a:r>
          <a:endParaRPr lang="en-IN" sz="1600" kern="1200" dirty="0">
            <a:latin typeface="Candara" panose="020E0502030303020204" pitchFamily="34" charset="0"/>
          </a:endParaRPr>
        </a:p>
      </dsp:txBody>
      <dsp:txXfrm>
        <a:off x="0" y="1457013"/>
        <a:ext cx="12028714" cy="756000"/>
      </dsp:txXfrm>
    </dsp:sp>
    <dsp:sp modelId="{7B79D792-6540-6143-9EC9-B63FE8BCA139}">
      <dsp:nvSpPr>
        <dsp:cNvPr id="0" name=""/>
        <dsp:cNvSpPr/>
      </dsp:nvSpPr>
      <dsp:spPr>
        <a:xfrm>
          <a:off x="600261" y="1161813"/>
          <a:ext cx="11420986" cy="590400"/>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318260" tIns="0" rIns="318260" bIns="0" numCol="1" spcCol="1270" anchor="ctr" anchorCtr="0">
          <a:noAutofit/>
        </a:bodyPr>
        <a:lstStyle/>
        <a:p>
          <a:pPr marL="0" lvl="0" indent="0" algn="just" defTabSz="711200">
            <a:lnSpc>
              <a:spcPct val="90000"/>
            </a:lnSpc>
            <a:spcBef>
              <a:spcPct val="0"/>
            </a:spcBef>
            <a:spcAft>
              <a:spcPct val="35000"/>
            </a:spcAft>
            <a:buNone/>
          </a:pPr>
          <a:r>
            <a:rPr lang="en-IN" sz="1600" b="1" kern="1200">
              <a:latin typeface="Candara" panose="020E0502030303020204" pitchFamily="34" charset="0"/>
            </a:rPr>
            <a:t>The burden that lies upon the revenue is heavy and has to be seen to be discharged by them in a proper manner in each and every case where power under Section 83 is invoked.</a:t>
          </a:r>
          <a:endParaRPr lang="en-IN" sz="1600" kern="1200">
            <a:latin typeface="Candara" panose="020E0502030303020204" pitchFamily="34" charset="0"/>
          </a:endParaRPr>
        </a:p>
      </dsp:txBody>
      <dsp:txXfrm>
        <a:off x="629082" y="1190634"/>
        <a:ext cx="11363344" cy="532758"/>
      </dsp:txXfrm>
    </dsp:sp>
    <dsp:sp modelId="{58D3B98A-1DAF-6F4A-AE7B-526AFE1A9F3F}">
      <dsp:nvSpPr>
        <dsp:cNvPr id="0" name=""/>
        <dsp:cNvSpPr/>
      </dsp:nvSpPr>
      <dsp:spPr>
        <a:xfrm>
          <a:off x="0" y="2616214"/>
          <a:ext cx="12028714" cy="7560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33562" tIns="416560" rIns="933562" bIns="113792" numCol="1" spcCol="1270" anchor="t" anchorCtr="0">
          <a:noAutofit/>
        </a:bodyPr>
        <a:lstStyle/>
        <a:p>
          <a:pPr marL="171450" lvl="1" indent="-171450" algn="just" defTabSz="711200">
            <a:lnSpc>
              <a:spcPct val="90000"/>
            </a:lnSpc>
            <a:spcBef>
              <a:spcPct val="0"/>
            </a:spcBef>
            <a:spcAft>
              <a:spcPct val="15000"/>
            </a:spcAft>
            <a:buNone/>
          </a:pPr>
          <a:r>
            <a:rPr lang="en-IN" sz="1600" i="1" kern="1200" dirty="0">
              <a:latin typeface="Candara" panose="020E0502030303020204" pitchFamily="34" charset="0"/>
            </a:rPr>
            <a:t>Mahavir Enterprise Vs State Of Gujarat [2021-TIOL-1929-HC-AHM-GST]</a:t>
          </a:r>
          <a:endParaRPr lang="en-IN" sz="1600" kern="1200" dirty="0">
            <a:latin typeface="Candara" panose="020E0502030303020204" pitchFamily="34" charset="0"/>
          </a:endParaRPr>
        </a:p>
      </dsp:txBody>
      <dsp:txXfrm>
        <a:off x="0" y="2616214"/>
        <a:ext cx="12028714" cy="756000"/>
      </dsp:txXfrm>
    </dsp:sp>
    <dsp:sp modelId="{15C5D50B-2D18-4948-985F-DF4A0DBD0C1D}">
      <dsp:nvSpPr>
        <dsp:cNvPr id="0" name=""/>
        <dsp:cNvSpPr/>
      </dsp:nvSpPr>
      <dsp:spPr>
        <a:xfrm>
          <a:off x="600261" y="2321014"/>
          <a:ext cx="11420986" cy="590400"/>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318260" tIns="0" rIns="318260" bIns="0" numCol="1" spcCol="1270" anchor="ctr" anchorCtr="0">
          <a:noAutofit/>
        </a:bodyPr>
        <a:lstStyle/>
        <a:p>
          <a:pPr marL="0" lvl="0" indent="0" algn="just" defTabSz="711200">
            <a:lnSpc>
              <a:spcPct val="90000"/>
            </a:lnSpc>
            <a:spcBef>
              <a:spcPct val="0"/>
            </a:spcBef>
            <a:spcAft>
              <a:spcPct val="35000"/>
            </a:spcAft>
            <a:buNone/>
          </a:pPr>
          <a:r>
            <a:rPr lang="en-IN" sz="1600" b="1" kern="1200">
              <a:latin typeface="Candara" panose="020E0502030303020204" pitchFamily="34" charset="0"/>
            </a:rPr>
            <a:t>No question of invoking Section 83 for the purpose of provisional attachment once the final order in form GST DRC-07 is passed.</a:t>
          </a:r>
          <a:endParaRPr lang="en-IN" sz="1600" kern="1200">
            <a:latin typeface="Candara" panose="020E0502030303020204" pitchFamily="34" charset="0"/>
          </a:endParaRPr>
        </a:p>
      </dsp:txBody>
      <dsp:txXfrm>
        <a:off x="629082" y="2349835"/>
        <a:ext cx="11363344" cy="532758"/>
      </dsp:txXfrm>
    </dsp:sp>
    <dsp:sp modelId="{344B563D-4702-F44C-A743-18D485AA21CB}">
      <dsp:nvSpPr>
        <dsp:cNvPr id="0" name=""/>
        <dsp:cNvSpPr/>
      </dsp:nvSpPr>
      <dsp:spPr>
        <a:xfrm>
          <a:off x="0" y="3775414"/>
          <a:ext cx="12028714" cy="7560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33562" tIns="416560" rIns="933562" bIns="113792" numCol="1" spcCol="1270" anchor="t" anchorCtr="0">
          <a:noAutofit/>
        </a:bodyPr>
        <a:lstStyle/>
        <a:p>
          <a:pPr marL="171450" lvl="1" indent="-171450" algn="just" defTabSz="711200">
            <a:lnSpc>
              <a:spcPct val="90000"/>
            </a:lnSpc>
            <a:spcBef>
              <a:spcPct val="0"/>
            </a:spcBef>
            <a:spcAft>
              <a:spcPct val="15000"/>
            </a:spcAft>
            <a:buNone/>
          </a:pPr>
          <a:r>
            <a:rPr lang="en-IN" sz="1600" i="1" kern="1200" dirty="0">
              <a:latin typeface="Candara" panose="020E0502030303020204" pitchFamily="34" charset="0"/>
            </a:rPr>
            <a:t>Monopoly Innovations Pvt Ltd Vs Union of India [2021-TIOL-1907-HC-MUM-GST]</a:t>
          </a:r>
          <a:endParaRPr lang="en-IN" sz="1600" kern="1200" dirty="0">
            <a:latin typeface="Candara" panose="020E0502030303020204" pitchFamily="34" charset="0"/>
          </a:endParaRPr>
        </a:p>
      </dsp:txBody>
      <dsp:txXfrm>
        <a:off x="0" y="3775414"/>
        <a:ext cx="12028714" cy="756000"/>
      </dsp:txXfrm>
    </dsp:sp>
    <dsp:sp modelId="{81E5C007-1210-3542-A5E4-2243F4CA41C2}">
      <dsp:nvSpPr>
        <dsp:cNvPr id="0" name=""/>
        <dsp:cNvSpPr/>
      </dsp:nvSpPr>
      <dsp:spPr>
        <a:xfrm>
          <a:off x="600261" y="3480214"/>
          <a:ext cx="11420986" cy="590400"/>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318260" tIns="0" rIns="318260" bIns="0" numCol="1" spcCol="1270" anchor="ctr" anchorCtr="0">
          <a:noAutofit/>
        </a:bodyPr>
        <a:lstStyle/>
        <a:p>
          <a:pPr marL="0" lvl="0" indent="0" algn="just" defTabSz="711200">
            <a:lnSpc>
              <a:spcPct val="90000"/>
            </a:lnSpc>
            <a:spcBef>
              <a:spcPct val="0"/>
            </a:spcBef>
            <a:spcAft>
              <a:spcPct val="35000"/>
            </a:spcAft>
            <a:buNone/>
          </a:pPr>
          <a:r>
            <a:rPr lang="en-IN" sz="1600" b="1" kern="1200">
              <a:latin typeface="Candara" panose="020E0502030303020204" pitchFamily="34" charset="0"/>
            </a:rPr>
            <a:t>Commissioner cannot pass attachment orders without any expert evidence.</a:t>
          </a:r>
          <a:endParaRPr lang="en-IN" sz="1600" kern="1200">
            <a:latin typeface="Candara" panose="020E0502030303020204" pitchFamily="34" charset="0"/>
          </a:endParaRPr>
        </a:p>
      </dsp:txBody>
      <dsp:txXfrm>
        <a:off x="629082" y="3509035"/>
        <a:ext cx="11363344" cy="532758"/>
      </dsp:txXfrm>
    </dsp:sp>
    <dsp:sp modelId="{CE65ECCE-50D6-7A4D-BF7A-169B51AC4F2C}">
      <dsp:nvSpPr>
        <dsp:cNvPr id="0" name=""/>
        <dsp:cNvSpPr/>
      </dsp:nvSpPr>
      <dsp:spPr>
        <a:xfrm>
          <a:off x="0" y="4934614"/>
          <a:ext cx="12028714" cy="7560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33562" tIns="416560" rIns="933562" bIns="113792" numCol="1" spcCol="1270" anchor="t" anchorCtr="0">
          <a:noAutofit/>
        </a:bodyPr>
        <a:lstStyle/>
        <a:p>
          <a:pPr marL="171450" lvl="1" indent="-171450" algn="just" defTabSz="711200">
            <a:lnSpc>
              <a:spcPct val="90000"/>
            </a:lnSpc>
            <a:spcBef>
              <a:spcPct val="0"/>
            </a:spcBef>
            <a:spcAft>
              <a:spcPct val="15000"/>
            </a:spcAft>
            <a:buNone/>
          </a:pPr>
          <a:r>
            <a:rPr lang="en-US" sz="1600" i="1" kern="1200" dirty="0" err="1">
              <a:latin typeface="Candara" panose="020E0502030303020204" pitchFamily="34" charset="0"/>
            </a:rPr>
            <a:t>Valerius</a:t>
          </a:r>
          <a:r>
            <a:rPr lang="en-US" sz="1600" i="1" kern="1200" dirty="0">
              <a:latin typeface="Candara" panose="020E0502030303020204" pitchFamily="34" charset="0"/>
            </a:rPr>
            <a:t> Industries Vs Union of India [2019 SCC </a:t>
          </a:r>
          <a:r>
            <a:rPr lang="en-US" sz="1600" i="1" kern="1200" dirty="0" err="1">
              <a:latin typeface="Candara" panose="020E0502030303020204" pitchFamily="34" charset="0"/>
            </a:rPr>
            <a:t>OnLine</a:t>
          </a:r>
          <a:r>
            <a:rPr lang="en-US" sz="1600" i="1" kern="1200" dirty="0">
              <a:latin typeface="Candara" panose="020E0502030303020204" pitchFamily="34" charset="0"/>
            </a:rPr>
            <a:t> </a:t>
          </a:r>
          <a:r>
            <a:rPr lang="en-US" sz="1600" i="1" kern="1200" dirty="0" err="1">
              <a:latin typeface="Candara" panose="020E0502030303020204" pitchFamily="34" charset="0"/>
            </a:rPr>
            <a:t>Guj</a:t>
          </a:r>
          <a:r>
            <a:rPr lang="en-US" sz="1600" i="1" kern="1200" dirty="0">
              <a:latin typeface="Candara" panose="020E0502030303020204" pitchFamily="34" charset="0"/>
            </a:rPr>
            <a:t> 6866]</a:t>
          </a:r>
          <a:endParaRPr lang="en-IN" sz="1600" kern="1200" dirty="0">
            <a:latin typeface="Candara" panose="020E0502030303020204" pitchFamily="34" charset="0"/>
          </a:endParaRPr>
        </a:p>
      </dsp:txBody>
      <dsp:txXfrm>
        <a:off x="0" y="4934614"/>
        <a:ext cx="12028714" cy="756000"/>
      </dsp:txXfrm>
    </dsp:sp>
    <dsp:sp modelId="{A65A16D0-FE9E-CF45-A2E6-68C9F2729DB3}">
      <dsp:nvSpPr>
        <dsp:cNvPr id="0" name=""/>
        <dsp:cNvSpPr/>
      </dsp:nvSpPr>
      <dsp:spPr>
        <a:xfrm>
          <a:off x="600261" y="4639413"/>
          <a:ext cx="11420986" cy="590400"/>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318260" tIns="0" rIns="318260" bIns="0" numCol="1" spcCol="1270" anchor="ctr" anchorCtr="0">
          <a:noAutofit/>
        </a:bodyPr>
        <a:lstStyle/>
        <a:p>
          <a:pPr marL="0" lvl="0" indent="0" algn="just" defTabSz="711200">
            <a:lnSpc>
              <a:spcPct val="90000"/>
            </a:lnSpc>
            <a:spcBef>
              <a:spcPct val="0"/>
            </a:spcBef>
            <a:spcAft>
              <a:spcPct val="35000"/>
            </a:spcAft>
            <a:buNone/>
          </a:pPr>
          <a:r>
            <a:rPr lang="en-US" sz="1600" b="1" kern="1200">
              <a:latin typeface="Candara" panose="020E0502030303020204" pitchFamily="34" charset="0"/>
            </a:rPr>
            <a:t>Just because a search has taken place, it does not ipso facto necessitate provisional attachment of properties. </a:t>
          </a:r>
          <a:endParaRPr lang="en-IN" sz="1600" kern="1200">
            <a:latin typeface="Candara" panose="020E0502030303020204" pitchFamily="34" charset="0"/>
          </a:endParaRPr>
        </a:p>
      </dsp:txBody>
      <dsp:txXfrm>
        <a:off x="629082" y="4668234"/>
        <a:ext cx="11363344" cy="53275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3019CA-6EA4-9C4D-A68F-98C2414F63F3}">
      <dsp:nvSpPr>
        <dsp:cNvPr id="0" name=""/>
        <dsp:cNvSpPr/>
      </dsp:nvSpPr>
      <dsp:spPr>
        <a:xfrm>
          <a:off x="0" y="61722"/>
          <a:ext cx="11767457" cy="692640"/>
        </a:xfrm>
        <a:prstGeom prst="roundRect">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b="1" kern="1200" dirty="0" err="1">
              <a:latin typeface="Candara" panose="020E0502030303020204" pitchFamily="34" charset="0"/>
            </a:rPr>
            <a:t>Assessee</a:t>
          </a:r>
          <a:r>
            <a:rPr lang="en-GB" sz="1600" b="1" kern="1200" dirty="0">
              <a:latin typeface="Candara" panose="020E0502030303020204" pitchFamily="34" charset="0"/>
            </a:rPr>
            <a:t> allowed to file an appeal after delay of a negligible period. </a:t>
          </a:r>
          <a:endParaRPr lang="en-IN" sz="1600" kern="1200" dirty="0">
            <a:latin typeface="Candara" panose="020E0502030303020204" pitchFamily="34" charset="0"/>
          </a:endParaRPr>
        </a:p>
      </dsp:txBody>
      <dsp:txXfrm>
        <a:off x="33812" y="95534"/>
        <a:ext cx="11699833" cy="625016"/>
      </dsp:txXfrm>
    </dsp:sp>
    <dsp:sp modelId="{58986841-B808-494D-B83E-FB3D8344D64D}">
      <dsp:nvSpPr>
        <dsp:cNvPr id="0" name=""/>
        <dsp:cNvSpPr/>
      </dsp:nvSpPr>
      <dsp:spPr>
        <a:xfrm>
          <a:off x="0" y="754362"/>
          <a:ext cx="11767457" cy="612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3617" tIns="20320" rIns="113792" bIns="20320" numCol="1" spcCol="1270" anchor="t" anchorCtr="0">
          <a:noAutofit/>
        </a:bodyPr>
        <a:lstStyle/>
        <a:p>
          <a:pPr marL="171450" lvl="1" indent="-171450" algn="l" defTabSz="711200">
            <a:lnSpc>
              <a:spcPct val="90000"/>
            </a:lnSpc>
            <a:spcBef>
              <a:spcPct val="0"/>
            </a:spcBef>
            <a:spcAft>
              <a:spcPct val="20000"/>
            </a:spcAft>
            <a:buChar char="•"/>
          </a:pPr>
          <a:r>
            <a:rPr lang="en-GB" sz="1600" i="1" kern="1200" dirty="0" err="1">
              <a:latin typeface="Candara" panose="020E0502030303020204" pitchFamily="34" charset="0"/>
            </a:rPr>
            <a:t>Sikha</a:t>
          </a:r>
          <a:r>
            <a:rPr lang="en-GB" sz="1600" i="1" kern="1200" dirty="0">
              <a:latin typeface="Candara" panose="020E0502030303020204" pitchFamily="34" charset="0"/>
            </a:rPr>
            <a:t> Debnath V/s. Assistant Commissioner </a:t>
          </a:r>
          <a:r>
            <a:rPr lang="en-GB" sz="1600" i="1" kern="1200" dirty="0" err="1">
              <a:latin typeface="Candara" panose="020E0502030303020204" pitchFamily="34" charset="0"/>
            </a:rPr>
            <a:t>os</a:t>
          </a:r>
          <a:r>
            <a:rPr lang="en-GB" sz="1600" i="1" kern="1200" dirty="0">
              <a:latin typeface="Candara" panose="020E0502030303020204" pitchFamily="34" charset="0"/>
            </a:rPr>
            <a:t> State Tax (</a:t>
          </a:r>
          <a:r>
            <a:rPr lang="en-GB" sz="1600" i="1" kern="1200" dirty="0" err="1">
              <a:latin typeface="Candara" panose="020E0502030303020204" pitchFamily="34" charset="0"/>
            </a:rPr>
            <a:t>Culcutta</a:t>
          </a:r>
          <a:r>
            <a:rPr lang="en-GB" sz="1600" i="1" kern="1200" dirty="0">
              <a:latin typeface="Candara" panose="020E0502030303020204" pitchFamily="34" charset="0"/>
            </a:rPr>
            <a:t> High Court) WPA 304 OF 2023 </a:t>
          </a:r>
          <a:endParaRPr lang="en-IN" sz="1600" kern="1200" dirty="0">
            <a:latin typeface="Candara" panose="020E0502030303020204" pitchFamily="34" charset="0"/>
          </a:endParaRPr>
        </a:p>
      </dsp:txBody>
      <dsp:txXfrm>
        <a:off x="0" y="754362"/>
        <a:ext cx="11767457" cy="612720"/>
      </dsp:txXfrm>
    </dsp:sp>
    <dsp:sp modelId="{A96F2CF7-FD93-4F48-9210-67EB10D99E29}">
      <dsp:nvSpPr>
        <dsp:cNvPr id="0" name=""/>
        <dsp:cNvSpPr/>
      </dsp:nvSpPr>
      <dsp:spPr>
        <a:xfrm>
          <a:off x="0" y="1367082"/>
          <a:ext cx="11767457" cy="692640"/>
        </a:xfrm>
        <a:prstGeom prst="roundRect">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dirty="0">
              <a:latin typeface="Candara" panose="020E0502030303020204" pitchFamily="34" charset="0"/>
            </a:rPr>
            <a:t>GST</a:t>
          </a:r>
          <a:r>
            <a:rPr lang="en-US" sz="1600" b="1" kern="1200" baseline="0" dirty="0">
              <a:latin typeface="Candara" panose="020E0502030303020204" pitchFamily="34" charset="0"/>
            </a:rPr>
            <a:t> refund cannot be withheld </a:t>
          </a:r>
          <a:r>
            <a:rPr lang="en-US" sz="1600" b="1" kern="1200" baseline="0" dirty="0" err="1">
              <a:latin typeface="Candara" panose="020E0502030303020204" pitchFamily="34" charset="0"/>
            </a:rPr>
            <a:t>merly</a:t>
          </a:r>
          <a:r>
            <a:rPr lang="en-US" sz="1600" b="1" kern="1200" baseline="0" dirty="0">
              <a:latin typeface="Candara" panose="020E0502030303020204" pitchFamily="34" charset="0"/>
            </a:rPr>
            <a:t> because dept decided to file appeal against order granting refund.</a:t>
          </a:r>
          <a:endParaRPr lang="en-IN" sz="1600" b="1" kern="1200" dirty="0">
            <a:latin typeface="Candara" panose="020E0502030303020204" pitchFamily="34" charset="0"/>
          </a:endParaRPr>
        </a:p>
      </dsp:txBody>
      <dsp:txXfrm>
        <a:off x="33812" y="1400894"/>
        <a:ext cx="11699833" cy="625016"/>
      </dsp:txXfrm>
    </dsp:sp>
    <dsp:sp modelId="{7D898412-AA95-5B41-9ADB-281CCDFF526B}">
      <dsp:nvSpPr>
        <dsp:cNvPr id="0" name=""/>
        <dsp:cNvSpPr/>
      </dsp:nvSpPr>
      <dsp:spPr>
        <a:xfrm>
          <a:off x="0" y="2059722"/>
          <a:ext cx="11767457" cy="612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3617" tIns="20320" rIns="113792" bIns="20320" numCol="1" spcCol="1270" anchor="t" anchorCtr="0">
          <a:noAutofit/>
        </a:bodyPr>
        <a:lstStyle/>
        <a:p>
          <a:pPr marL="171450" lvl="1" indent="-171450" algn="l" defTabSz="711200">
            <a:lnSpc>
              <a:spcPct val="90000"/>
            </a:lnSpc>
            <a:spcBef>
              <a:spcPct val="0"/>
            </a:spcBef>
            <a:spcAft>
              <a:spcPct val="20000"/>
            </a:spcAft>
            <a:buChar char="•"/>
          </a:pPr>
          <a:r>
            <a:rPr lang="en-US" sz="1600" kern="1200" dirty="0">
              <a:latin typeface="Candara" panose="020E0502030303020204" pitchFamily="34" charset="0"/>
            </a:rPr>
            <a:t>G.S Industries V/s. Commissioner Central Goods and Services Tax (Del HC)(W.P.(C) 14719/2022)</a:t>
          </a:r>
          <a:endParaRPr lang="en-IN" sz="1600" kern="1200" dirty="0">
            <a:latin typeface="Candara" panose="020E0502030303020204" pitchFamily="34" charset="0"/>
          </a:endParaRPr>
        </a:p>
      </dsp:txBody>
      <dsp:txXfrm>
        <a:off x="0" y="2059722"/>
        <a:ext cx="11767457" cy="612720"/>
      </dsp:txXfrm>
    </dsp:sp>
    <dsp:sp modelId="{809721EA-B633-EE47-8B6A-FB327F6AD4DC}">
      <dsp:nvSpPr>
        <dsp:cNvPr id="0" name=""/>
        <dsp:cNvSpPr/>
      </dsp:nvSpPr>
      <dsp:spPr>
        <a:xfrm>
          <a:off x="0" y="2672442"/>
          <a:ext cx="11767457" cy="692640"/>
        </a:xfrm>
        <a:prstGeom prst="roundRect">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IN" sz="1600" b="1" kern="1200" dirty="0">
              <a:latin typeface="Candara" panose="020E0502030303020204" pitchFamily="34" charset="0"/>
            </a:rPr>
            <a:t>Gujarat HC issues notice to Central &amp; State Government to know steps taken for constituting GST Tribunal.</a:t>
          </a:r>
          <a:endParaRPr lang="en-IN" sz="1600" kern="1200" dirty="0">
            <a:latin typeface="Candara" panose="020E0502030303020204" pitchFamily="34" charset="0"/>
          </a:endParaRPr>
        </a:p>
      </dsp:txBody>
      <dsp:txXfrm>
        <a:off x="33812" y="2706254"/>
        <a:ext cx="11699833" cy="625016"/>
      </dsp:txXfrm>
    </dsp:sp>
    <dsp:sp modelId="{A28DD2A3-FB43-ED42-AB9F-7067AB26AD59}">
      <dsp:nvSpPr>
        <dsp:cNvPr id="0" name=""/>
        <dsp:cNvSpPr/>
      </dsp:nvSpPr>
      <dsp:spPr>
        <a:xfrm>
          <a:off x="0" y="3365083"/>
          <a:ext cx="11767457" cy="612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3617" tIns="20320" rIns="113792" bIns="20320" numCol="1" spcCol="1270" anchor="t" anchorCtr="0">
          <a:noAutofit/>
        </a:bodyPr>
        <a:lstStyle/>
        <a:p>
          <a:pPr marL="171450" lvl="1" indent="-171450" algn="l" defTabSz="711200">
            <a:lnSpc>
              <a:spcPct val="90000"/>
            </a:lnSpc>
            <a:spcBef>
              <a:spcPct val="0"/>
            </a:spcBef>
            <a:spcAft>
              <a:spcPct val="20000"/>
            </a:spcAft>
            <a:buChar char="•"/>
          </a:pPr>
          <a:r>
            <a:rPr lang="en-US" sz="1600" i="1" kern="1200">
              <a:latin typeface="Candara" panose="020E0502030303020204" pitchFamily="34" charset="0"/>
            </a:rPr>
            <a:t>Firmenich Aromatics Production (India) Pvt. Ltd. Vs Union of India – R/SCA/ No. 23522 of 2022</a:t>
          </a:r>
          <a:endParaRPr lang="en-IN" sz="1600" kern="1200">
            <a:latin typeface="Candara" panose="020E0502030303020204" pitchFamily="34" charset="0"/>
          </a:endParaRPr>
        </a:p>
      </dsp:txBody>
      <dsp:txXfrm>
        <a:off x="0" y="3365083"/>
        <a:ext cx="11767457" cy="612720"/>
      </dsp:txXfrm>
    </dsp:sp>
    <dsp:sp modelId="{756A48C0-D1A4-F14B-9D17-0CC1081E8A1A}">
      <dsp:nvSpPr>
        <dsp:cNvPr id="0" name=""/>
        <dsp:cNvSpPr/>
      </dsp:nvSpPr>
      <dsp:spPr>
        <a:xfrm>
          <a:off x="0" y="3977803"/>
          <a:ext cx="11767457" cy="692640"/>
        </a:xfrm>
        <a:prstGeom prst="roundRect">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b="1" kern="1200" dirty="0">
              <a:latin typeface="Candara" panose="020E0502030303020204" pitchFamily="34" charset="0"/>
            </a:rPr>
            <a:t>ITC can be utilized for making pre-deposit for filing appeal under GST </a:t>
          </a:r>
          <a:endParaRPr lang="en-IN" sz="1600" kern="1200" dirty="0">
            <a:latin typeface="Candara" panose="020E0502030303020204" pitchFamily="34" charset="0"/>
          </a:endParaRPr>
        </a:p>
      </dsp:txBody>
      <dsp:txXfrm>
        <a:off x="33812" y="4011615"/>
        <a:ext cx="11699833" cy="625016"/>
      </dsp:txXfrm>
    </dsp:sp>
    <dsp:sp modelId="{D436895B-5B01-0240-AB79-C41DEE7A4EBF}">
      <dsp:nvSpPr>
        <dsp:cNvPr id="0" name=""/>
        <dsp:cNvSpPr/>
      </dsp:nvSpPr>
      <dsp:spPr>
        <a:xfrm>
          <a:off x="0" y="4670443"/>
          <a:ext cx="11767457" cy="612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3617" tIns="20320" rIns="113792" bIns="20320" numCol="1" spcCol="1270" anchor="t" anchorCtr="0">
          <a:noAutofit/>
        </a:bodyPr>
        <a:lstStyle/>
        <a:p>
          <a:pPr marL="171450" lvl="1" indent="-171450" algn="l" defTabSz="711200">
            <a:lnSpc>
              <a:spcPct val="90000"/>
            </a:lnSpc>
            <a:spcBef>
              <a:spcPct val="0"/>
            </a:spcBef>
            <a:spcAft>
              <a:spcPct val="20000"/>
            </a:spcAft>
            <a:buChar char="•"/>
          </a:pPr>
          <a:r>
            <a:rPr lang="en-GB" sz="1600" i="1" kern="1200" dirty="0">
              <a:latin typeface="Candara" panose="020E0502030303020204" pitchFamily="34" charset="0"/>
            </a:rPr>
            <a:t>M/s Oasis Realty vs. Union of India – WP(ST) No. 23507 of 2022 (Bom HC) - ITC</a:t>
          </a:r>
          <a:r>
            <a:rPr lang="en-US" sz="1600" i="1" kern="1200" dirty="0">
              <a:latin typeface="Candara" panose="020E0502030303020204" pitchFamily="34" charset="0"/>
            </a:rPr>
            <a:t> </a:t>
          </a:r>
          <a:endParaRPr lang="en-IN" sz="1600" kern="1200" dirty="0">
            <a:latin typeface="Candara" panose="020E0502030303020204" pitchFamily="34" charset="0"/>
          </a:endParaRPr>
        </a:p>
      </dsp:txBody>
      <dsp:txXfrm>
        <a:off x="0" y="4670443"/>
        <a:ext cx="11767457" cy="61272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417F41-478C-1F46-B9CF-A802FB419C17}">
      <dsp:nvSpPr>
        <dsp:cNvPr id="0" name=""/>
        <dsp:cNvSpPr/>
      </dsp:nvSpPr>
      <dsp:spPr>
        <a:xfrm>
          <a:off x="0" y="249090"/>
          <a:ext cx="10972800" cy="813077"/>
        </a:xfrm>
        <a:prstGeom prst="roundRect">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a:latin typeface="Candara" panose="020E0502030303020204" pitchFamily="34" charset="0"/>
            </a:rPr>
            <a:t>Assessment order levying penalty passed in violation of natural justice principles quashed.</a:t>
          </a:r>
          <a:endParaRPr lang="en-IN" sz="1600" b="1" kern="1200">
            <a:latin typeface="Candara" panose="020E0502030303020204" pitchFamily="34" charset="0"/>
          </a:endParaRPr>
        </a:p>
      </dsp:txBody>
      <dsp:txXfrm>
        <a:off x="39691" y="288781"/>
        <a:ext cx="10893418" cy="733695"/>
      </dsp:txXfrm>
    </dsp:sp>
    <dsp:sp modelId="{2A4409CC-E9C8-844A-AB66-8BF179E12D8B}">
      <dsp:nvSpPr>
        <dsp:cNvPr id="0" name=""/>
        <dsp:cNvSpPr/>
      </dsp:nvSpPr>
      <dsp:spPr>
        <a:xfrm>
          <a:off x="0" y="894534"/>
          <a:ext cx="10972800" cy="8310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8386" tIns="20320" rIns="113792" bIns="20320" numCol="1" spcCol="1270" anchor="t" anchorCtr="0">
          <a:noAutofit/>
        </a:bodyPr>
        <a:lstStyle/>
        <a:p>
          <a:pPr marL="171450" lvl="1" indent="-171450" algn="l" defTabSz="711200">
            <a:lnSpc>
              <a:spcPct val="90000"/>
            </a:lnSpc>
            <a:spcBef>
              <a:spcPct val="0"/>
            </a:spcBef>
            <a:spcAft>
              <a:spcPct val="20000"/>
            </a:spcAft>
            <a:buChar char="•"/>
          </a:pPr>
          <a:endParaRPr lang="en-IN" sz="1600" kern="1200" dirty="0">
            <a:latin typeface="Candara" panose="020E0502030303020204" pitchFamily="34" charset="0"/>
          </a:endParaRPr>
        </a:p>
        <a:p>
          <a:pPr marL="342900" lvl="2" indent="-171450" algn="l" defTabSz="711200">
            <a:lnSpc>
              <a:spcPct val="90000"/>
            </a:lnSpc>
            <a:spcBef>
              <a:spcPct val="0"/>
            </a:spcBef>
            <a:spcAft>
              <a:spcPct val="20000"/>
            </a:spcAft>
            <a:buChar char="•"/>
          </a:pPr>
          <a:r>
            <a:rPr lang="en-US" sz="1600" i="1" kern="1200" dirty="0">
              <a:latin typeface="Candara" panose="020E0502030303020204" pitchFamily="34" charset="0"/>
            </a:rPr>
            <a:t>Nandi PVC Products Pvt Ltd vs. UOI [TS-504-HC(AP)-2022-GST]</a:t>
          </a:r>
          <a:endParaRPr lang="en-IN" sz="1600" i="1" kern="1200" dirty="0">
            <a:latin typeface="Candara" panose="020E0502030303020204" pitchFamily="34" charset="0"/>
          </a:endParaRPr>
        </a:p>
      </dsp:txBody>
      <dsp:txXfrm>
        <a:off x="0" y="894534"/>
        <a:ext cx="10972800" cy="831056"/>
      </dsp:txXfrm>
    </dsp:sp>
    <dsp:sp modelId="{9FDC598A-C14A-E544-8353-895A07E7EA0A}">
      <dsp:nvSpPr>
        <dsp:cNvPr id="0" name=""/>
        <dsp:cNvSpPr/>
      </dsp:nvSpPr>
      <dsp:spPr>
        <a:xfrm>
          <a:off x="0" y="1575955"/>
          <a:ext cx="10972800" cy="453756"/>
        </a:xfrm>
        <a:prstGeom prst="roundRect">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dirty="0">
              <a:latin typeface="Candara" panose="020E0502030303020204" pitchFamily="34" charset="0"/>
            </a:rPr>
            <a:t>Interest and penalty can be levied on the portion of delayed payment pertaining to surcharge, CVD and SAD.</a:t>
          </a:r>
          <a:endParaRPr lang="en-IN" sz="1600" b="1" kern="1200" dirty="0">
            <a:latin typeface="Candara" panose="020E0502030303020204" pitchFamily="34" charset="0"/>
          </a:endParaRPr>
        </a:p>
      </dsp:txBody>
      <dsp:txXfrm>
        <a:off x="22151" y="1598106"/>
        <a:ext cx="10928498" cy="409454"/>
      </dsp:txXfrm>
    </dsp:sp>
    <dsp:sp modelId="{5149EB7C-DAB6-5740-8097-1A990C2FFEEB}">
      <dsp:nvSpPr>
        <dsp:cNvPr id="0" name=""/>
        <dsp:cNvSpPr/>
      </dsp:nvSpPr>
      <dsp:spPr>
        <a:xfrm>
          <a:off x="166621" y="1858599"/>
          <a:ext cx="10559893" cy="8959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8386" tIns="20320" rIns="113792" bIns="20320" numCol="1" spcCol="1270" anchor="t" anchorCtr="0">
          <a:noAutofit/>
        </a:bodyPr>
        <a:lstStyle/>
        <a:p>
          <a:pPr marL="171450" lvl="1" indent="-171450" algn="l" defTabSz="711200">
            <a:lnSpc>
              <a:spcPct val="90000"/>
            </a:lnSpc>
            <a:spcBef>
              <a:spcPct val="0"/>
            </a:spcBef>
            <a:spcAft>
              <a:spcPct val="20000"/>
            </a:spcAft>
            <a:buChar char="•"/>
          </a:pPr>
          <a:endParaRPr lang="en-IN" sz="1600" kern="1200" dirty="0">
            <a:latin typeface="Candara" panose="020E0502030303020204" pitchFamily="34" charset="0"/>
          </a:endParaRPr>
        </a:p>
        <a:p>
          <a:pPr marL="171450" lvl="1" indent="-171450" algn="l" defTabSz="711200">
            <a:lnSpc>
              <a:spcPct val="90000"/>
            </a:lnSpc>
            <a:spcBef>
              <a:spcPct val="0"/>
            </a:spcBef>
            <a:spcAft>
              <a:spcPct val="20000"/>
            </a:spcAft>
            <a:buChar char="•"/>
          </a:pPr>
          <a:r>
            <a:rPr lang="en-US" sz="1600" i="1" kern="1200" dirty="0">
              <a:latin typeface="Candara" panose="020E0502030303020204" pitchFamily="34" charset="0"/>
            </a:rPr>
            <a:t>Mahindra &amp; Mahindra Ltd. vs. Union of India &amp; </a:t>
          </a:r>
          <a:r>
            <a:rPr lang="en-US" sz="1600" i="1" kern="1200" dirty="0" err="1">
              <a:latin typeface="Candara" panose="020E0502030303020204" pitchFamily="34" charset="0"/>
            </a:rPr>
            <a:t>Ors</a:t>
          </a:r>
          <a:r>
            <a:rPr lang="en-US" sz="1600" i="1" kern="1200" dirty="0">
              <a:latin typeface="Candara" panose="020E0502030303020204" pitchFamily="34" charset="0"/>
            </a:rPr>
            <a:t>. - 2022-TIOL-1319-HC-MUM-CUS (</a:t>
          </a:r>
          <a:r>
            <a:rPr lang="en-US" sz="1600" i="1" kern="1200" dirty="0" err="1">
              <a:latin typeface="Candara" panose="020E0502030303020204" pitchFamily="34" charset="0"/>
            </a:rPr>
            <a:t>Bom</a:t>
          </a:r>
          <a:r>
            <a:rPr lang="en-US" sz="1600" i="1" kern="1200" dirty="0">
              <a:latin typeface="Candara" panose="020E0502030303020204" pitchFamily="34" charset="0"/>
            </a:rPr>
            <a:t>. HC) </a:t>
          </a:r>
          <a:endParaRPr lang="en-IN" sz="1600" i="1" kern="1200" dirty="0">
            <a:latin typeface="Candara" panose="020E0502030303020204" pitchFamily="34" charset="0"/>
          </a:endParaRPr>
        </a:p>
      </dsp:txBody>
      <dsp:txXfrm>
        <a:off x="166621" y="1858599"/>
        <a:ext cx="10559893" cy="8959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06A5FE-9C29-9F4A-9F18-E1CFDD3326C4}">
      <dsp:nvSpPr>
        <dsp:cNvPr id="0" name=""/>
        <dsp:cNvSpPr/>
      </dsp:nvSpPr>
      <dsp:spPr>
        <a:xfrm>
          <a:off x="0" y="4160"/>
          <a:ext cx="109728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4FBE205-43B9-9D4B-9F11-426C9FF44B76}">
      <dsp:nvSpPr>
        <dsp:cNvPr id="0" name=""/>
        <dsp:cNvSpPr/>
      </dsp:nvSpPr>
      <dsp:spPr>
        <a:xfrm>
          <a:off x="0" y="4160"/>
          <a:ext cx="10962084" cy="10718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just" defTabSz="800100">
            <a:lnSpc>
              <a:spcPct val="90000"/>
            </a:lnSpc>
            <a:spcBef>
              <a:spcPct val="0"/>
            </a:spcBef>
            <a:spcAft>
              <a:spcPct val="35000"/>
            </a:spcAft>
            <a:buNone/>
          </a:pPr>
          <a:r>
            <a:rPr lang="en-IN" sz="1800" b="0" i="0" kern="1200" dirty="0">
              <a:latin typeface="Candara" panose="020E0502030303020204" pitchFamily="34" charset="0"/>
            </a:rPr>
            <a:t>‘</a:t>
          </a:r>
          <a:r>
            <a:rPr lang="en-IN" sz="1800" b="1" i="1" kern="1200" dirty="0">
              <a:latin typeface="Candara" panose="020E0502030303020204" pitchFamily="34" charset="0"/>
            </a:rPr>
            <a:t>Reason to believe</a:t>
          </a:r>
          <a:r>
            <a:rPr lang="en-IN" sz="1800" b="0" i="0" kern="1200" dirty="0">
              <a:latin typeface="Candara" panose="020E0502030303020204" pitchFamily="34" charset="0"/>
            </a:rPr>
            <a:t>’ means having knowledge of facts (although does not mean having direct knowledge), that would make any reasonable person, knowing the same facts, to reasonably conclude the same thing. As per the Indian Penal Code, 1860, </a:t>
          </a:r>
          <a:r>
            <a:rPr lang="en-IN" sz="1800" b="0" i="1" kern="1200" dirty="0">
              <a:latin typeface="Candara" panose="020E0502030303020204" pitchFamily="34" charset="0"/>
            </a:rPr>
            <a:t>“A person is said to have ‘reason to believe’ a thing, if he has sufficient cause to believe that thing but not otherwise.”</a:t>
          </a:r>
          <a:endParaRPr lang="en-IN" sz="1800" i="1" kern="1200" dirty="0">
            <a:latin typeface="Candara" panose="020E0502030303020204" pitchFamily="34" charset="0"/>
          </a:endParaRPr>
        </a:p>
      </dsp:txBody>
      <dsp:txXfrm>
        <a:off x="0" y="4160"/>
        <a:ext cx="10962084" cy="1071824"/>
      </dsp:txXfrm>
    </dsp:sp>
    <dsp:sp modelId="{419A90C5-95E0-4C43-83B7-E5ECB96292CB}">
      <dsp:nvSpPr>
        <dsp:cNvPr id="0" name=""/>
        <dsp:cNvSpPr/>
      </dsp:nvSpPr>
      <dsp:spPr>
        <a:xfrm>
          <a:off x="0" y="1075985"/>
          <a:ext cx="109728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CC1A366-8381-D84F-8BD3-18EC8037649F}">
      <dsp:nvSpPr>
        <dsp:cNvPr id="0" name=""/>
        <dsp:cNvSpPr/>
      </dsp:nvSpPr>
      <dsp:spPr>
        <a:xfrm>
          <a:off x="0" y="1075985"/>
          <a:ext cx="10972800" cy="8579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just" defTabSz="800100">
            <a:lnSpc>
              <a:spcPct val="90000"/>
            </a:lnSpc>
            <a:spcBef>
              <a:spcPct val="0"/>
            </a:spcBef>
            <a:spcAft>
              <a:spcPct val="35000"/>
            </a:spcAft>
            <a:buNone/>
          </a:pPr>
          <a:r>
            <a:rPr lang="en-IN" sz="1800" i="0" kern="1200" dirty="0">
              <a:latin typeface="Candara" panose="020E0502030303020204" pitchFamily="34" charset="0"/>
            </a:rPr>
            <a:t>The</a:t>
          </a:r>
          <a:r>
            <a:rPr lang="en-IN" sz="1800" i="0" kern="1200" baseline="0" dirty="0">
              <a:latin typeface="Candara" panose="020E0502030303020204" pitchFamily="34" charset="0"/>
            </a:rPr>
            <a:t> Hon’ble HC examines validity of ‘ Reasons to Believe’ in mining lease case. </a:t>
          </a:r>
          <a:r>
            <a:rPr lang="en-IN" sz="1800" b="1" i="1" kern="1200" baseline="0" dirty="0" err="1">
              <a:latin typeface="Candara" panose="020E0502030303020204" pitchFamily="34" charset="0"/>
            </a:rPr>
            <a:t>Marjit</a:t>
          </a:r>
          <a:r>
            <a:rPr lang="en-IN" sz="1800" b="1" i="1" kern="1200" baseline="0" dirty="0">
              <a:latin typeface="Candara" panose="020E0502030303020204" pitchFamily="34" charset="0"/>
            </a:rPr>
            <a:t> </a:t>
          </a:r>
          <a:r>
            <a:rPr lang="en-IN" sz="1800" b="1" i="1" kern="1200" baseline="0" dirty="0" err="1">
              <a:latin typeface="Candara" panose="020E0502030303020204" pitchFamily="34" charset="0"/>
            </a:rPr>
            <a:t>Basumatary</a:t>
          </a:r>
          <a:r>
            <a:rPr lang="en-IN" sz="1800" b="1" i="1" kern="1200" baseline="0" dirty="0">
              <a:latin typeface="Candara" panose="020E0502030303020204" pitchFamily="34" charset="0"/>
            </a:rPr>
            <a:t> vs Union of India -2023-TIOL-657-HC-GUW-GST</a:t>
          </a:r>
          <a:endParaRPr lang="en-IN" sz="1800" b="1" i="1" kern="1200" dirty="0">
            <a:latin typeface="Candara" panose="020E0502030303020204" pitchFamily="34" charset="0"/>
          </a:endParaRPr>
        </a:p>
      </dsp:txBody>
      <dsp:txXfrm>
        <a:off x="0" y="1075985"/>
        <a:ext cx="10972800" cy="857919"/>
      </dsp:txXfrm>
    </dsp:sp>
    <dsp:sp modelId="{3948D03F-BE84-1640-BDCF-B945EE5151E5}">
      <dsp:nvSpPr>
        <dsp:cNvPr id="0" name=""/>
        <dsp:cNvSpPr/>
      </dsp:nvSpPr>
      <dsp:spPr>
        <a:xfrm>
          <a:off x="0" y="1933905"/>
          <a:ext cx="109728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E61A09F-41E8-8B4C-938C-A8AAEDCC584A}">
      <dsp:nvSpPr>
        <dsp:cNvPr id="0" name=""/>
        <dsp:cNvSpPr/>
      </dsp:nvSpPr>
      <dsp:spPr>
        <a:xfrm>
          <a:off x="0" y="1933905"/>
          <a:ext cx="10972800" cy="6454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IN" sz="1800" b="0" i="0" kern="1200" dirty="0">
              <a:latin typeface="Candara" panose="020E0502030303020204" pitchFamily="34" charset="0"/>
            </a:rPr>
            <a:t>Mere suspicion cannot be sufficient evidence to invoke section 67 of CGST Act 2017.</a:t>
          </a:r>
          <a:r>
            <a:rPr lang="en-IN" sz="1800" b="1" i="1" kern="1200" dirty="0">
              <a:latin typeface="Candara" panose="020E0502030303020204" pitchFamily="34" charset="0"/>
            </a:rPr>
            <a:t>Tvl Rising International Co. Vs. Commissioner of Central GST and Central Excise –WP (MD) No. 12152 of 2020</a:t>
          </a:r>
        </a:p>
      </dsp:txBody>
      <dsp:txXfrm>
        <a:off x="0" y="1933905"/>
        <a:ext cx="10972800" cy="645404"/>
      </dsp:txXfrm>
    </dsp:sp>
    <dsp:sp modelId="{D985D1A2-5484-7840-AE33-4812551A49F8}">
      <dsp:nvSpPr>
        <dsp:cNvPr id="0" name=""/>
        <dsp:cNvSpPr/>
      </dsp:nvSpPr>
      <dsp:spPr>
        <a:xfrm>
          <a:off x="0" y="2579310"/>
          <a:ext cx="109728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B4A7D5-B44B-554D-BA18-45CEB78310A5}">
      <dsp:nvSpPr>
        <dsp:cNvPr id="0" name=""/>
        <dsp:cNvSpPr/>
      </dsp:nvSpPr>
      <dsp:spPr>
        <a:xfrm>
          <a:off x="0" y="2579310"/>
          <a:ext cx="10972800" cy="8579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IN" sz="1800" kern="1200" dirty="0">
              <a:latin typeface="Candara" panose="020E0502030303020204" pitchFamily="34" charset="0"/>
            </a:rPr>
            <a:t>Search and seizure proceeding invalid in absence of reason to believe. </a:t>
          </a:r>
          <a:r>
            <a:rPr lang="en-IN" sz="1800" b="1" i="1" kern="1200" dirty="0">
              <a:latin typeface="Candara" panose="020E0502030303020204" pitchFamily="34" charset="0"/>
            </a:rPr>
            <a:t>Union of India &amp; </a:t>
          </a:r>
          <a:r>
            <a:rPr lang="en-IN" sz="1800" b="1" i="1" kern="1200" dirty="0" err="1">
              <a:latin typeface="Candara" panose="020E0502030303020204" pitchFamily="34" charset="0"/>
            </a:rPr>
            <a:t>Ors</a:t>
          </a:r>
          <a:r>
            <a:rPr lang="en-IN" sz="1800" b="1" i="1" kern="1200" dirty="0">
              <a:latin typeface="Candara" panose="020E0502030303020204" pitchFamily="34" charset="0"/>
            </a:rPr>
            <a:t>. Vs. </a:t>
          </a:r>
          <a:r>
            <a:rPr lang="en-IN" sz="1800" b="1" i="1" kern="1200" dirty="0" err="1">
              <a:latin typeface="Candara" panose="020E0502030303020204" pitchFamily="34" charset="0"/>
            </a:rPr>
            <a:t>Mangnum</a:t>
          </a:r>
          <a:r>
            <a:rPr lang="en-IN" sz="1800" b="1" i="1" kern="1200" dirty="0">
              <a:latin typeface="Candara" panose="020E0502030303020204" pitchFamily="34" charset="0"/>
            </a:rPr>
            <a:t> steel Ltd. –Civil Appeal Nos. 9597-9599 of 2011.</a:t>
          </a:r>
          <a:endParaRPr lang="en-IN" sz="1800" kern="1200" dirty="0">
            <a:latin typeface="Candara" panose="020E0502030303020204" pitchFamily="34" charset="0"/>
          </a:endParaRPr>
        </a:p>
      </dsp:txBody>
      <dsp:txXfrm>
        <a:off x="0" y="2579310"/>
        <a:ext cx="10972800" cy="857919"/>
      </dsp:txXfrm>
    </dsp:sp>
    <dsp:sp modelId="{80DFA53A-7EBE-CF4E-8DF7-025BDCDDFE9F}">
      <dsp:nvSpPr>
        <dsp:cNvPr id="0" name=""/>
        <dsp:cNvSpPr/>
      </dsp:nvSpPr>
      <dsp:spPr>
        <a:xfrm>
          <a:off x="0" y="3437230"/>
          <a:ext cx="109728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F1E1572-71B8-1342-A685-4B4B5A93F241}">
      <dsp:nvSpPr>
        <dsp:cNvPr id="0" name=""/>
        <dsp:cNvSpPr/>
      </dsp:nvSpPr>
      <dsp:spPr>
        <a:xfrm>
          <a:off x="0" y="3437230"/>
          <a:ext cx="10972800" cy="8579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latin typeface="Candara" panose="020E0502030303020204" pitchFamily="34" charset="0"/>
            </a:rPr>
            <a:t>ITC</a:t>
          </a:r>
          <a:r>
            <a:rPr lang="en-US" sz="1800" kern="1200" baseline="0" dirty="0">
              <a:latin typeface="Candara" panose="020E0502030303020204" pitchFamily="34" charset="0"/>
            </a:rPr>
            <a:t> can be blocked under Rule 86A where ‘Reason to believe’ that Fraudulent or Ineligible Credit is availed. </a:t>
          </a:r>
          <a:r>
            <a:rPr lang="en-US" sz="1800" b="1" i="1" kern="1200" baseline="0" dirty="0" err="1">
              <a:latin typeface="Candara" panose="020E0502030303020204" pitchFamily="34" charset="0"/>
            </a:rPr>
            <a:t>Rajnandini</a:t>
          </a:r>
          <a:r>
            <a:rPr lang="en-US" sz="1800" b="1" i="1" kern="1200" baseline="0" dirty="0">
              <a:latin typeface="Candara" panose="020E0502030303020204" pitchFamily="34" charset="0"/>
            </a:rPr>
            <a:t> Metal Ltd Vs. Union of India &amp; </a:t>
          </a:r>
          <a:r>
            <a:rPr lang="en-US" sz="1800" b="1" i="1" kern="1200" baseline="0" dirty="0" err="1">
              <a:latin typeface="Candara" panose="020E0502030303020204" pitchFamily="34" charset="0"/>
            </a:rPr>
            <a:t>ors</a:t>
          </a:r>
          <a:r>
            <a:rPr lang="en-US" sz="1800" b="1" i="1" kern="1200" baseline="0" dirty="0">
              <a:latin typeface="Candara" panose="020E0502030303020204" pitchFamily="34" charset="0"/>
            </a:rPr>
            <a:t>. CWP No. 26661 of 2021 (O &amp;M)(P&amp;H)</a:t>
          </a:r>
          <a:endParaRPr lang="en-IN" sz="1800" b="1" i="1" kern="1200" dirty="0">
            <a:latin typeface="Candara" panose="020E0502030303020204" pitchFamily="34" charset="0"/>
          </a:endParaRPr>
        </a:p>
      </dsp:txBody>
      <dsp:txXfrm>
        <a:off x="0" y="3437230"/>
        <a:ext cx="10972800" cy="857919"/>
      </dsp:txXfrm>
    </dsp:sp>
    <dsp:sp modelId="{8E05D41B-D698-9142-87CA-2BC7C8690B5B}">
      <dsp:nvSpPr>
        <dsp:cNvPr id="0" name=""/>
        <dsp:cNvSpPr/>
      </dsp:nvSpPr>
      <dsp:spPr>
        <a:xfrm>
          <a:off x="0" y="4295149"/>
          <a:ext cx="109728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6C57B3-01F9-C646-8341-2A3639B1222D}">
      <dsp:nvSpPr>
        <dsp:cNvPr id="0" name=""/>
        <dsp:cNvSpPr/>
      </dsp:nvSpPr>
      <dsp:spPr>
        <a:xfrm>
          <a:off x="0" y="4295149"/>
          <a:ext cx="10972800" cy="6129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IN" sz="1800" kern="1200" dirty="0">
              <a:latin typeface="Candara" panose="020E0502030303020204" pitchFamily="34" charset="0"/>
            </a:rPr>
            <a:t>GST officers have no power to seize cash during search operations. </a:t>
          </a:r>
          <a:r>
            <a:rPr lang="en-IN" sz="1800" b="1" i="1" kern="1200" dirty="0">
              <a:latin typeface="Candara" panose="020E0502030303020204" pitchFamily="34" charset="0"/>
            </a:rPr>
            <a:t>Arvind Goyal CA Vs. Union of India &amp; </a:t>
          </a:r>
          <a:r>
            <a:rPr lang="en-IN" sz="1800" b="1" i="1" kern="1200" dirty="0" err="1">
              <a:latin typeface="Candara" panose="020E0502030303020204" pitchFamily="34" charset="0"/>
            </a:rPr>
            <a:t>Ors</a:t>
          </a:r>
          <a:r>
            <a:rPr lang="en-IN" sz="1800" b="1" i="1" kern="1200" dirty="0">
              <a:latin typeface="Candara" panose="020E0502030303020204" pitchFamily="34" charset="0"/>
            </a:rPr>
            <a:t>. -2023-TIOL-124-HC-DEL-GST.</a:t>
          </a:r>
          <a:endParaRPr lang="en-IN" sz="1800" kern="1200" dirty="0">
            <a:latin typeface="Candara" panose="020E0502030303020204" pitchFamily="34" charset="0"/>
          </a:endParaRPr>
        </a:p>
      </dsp:txBody>
      <dsp:txXfrm>
        <a:off x="0" y="4295149"/>
        <a:ext cx="10972800" cy="612949"/>
      </dsp:txXfrm>
    </dsp:sp>
    <dsp:sp modelId="{B41F906D-CD31-9149-8A89-C8B15F970F81}">
      <dsp:nvSpPr>
        <dsp:cNvPr id="0" name=""/>
        <dsp:cNvSpPr/>
      </dsp:nvSpPr>
      <dsp:spPr>
        <a:xfrm>
          <a:off x="0" y="4908099"/>
          <a:ext cx="109728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9731E06-D1B8-F14F-89A6-0429A3EDB616}">
      <dsp:nvSpPr>
        <dsp:cNvPr id="0" name=""/>
        <dsp:cNvSpPr/>
      </dsp:nvSpPr>
      <dsp:spPr>
        <a:xfrm>
          <a:off x="0" y="4908099"/>
          <a:ext cx="10972800" cy="8579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latin typeface="Candara" panose="020E0502030303020204" pitchFamily="34" charset="0"/>
            </a:rPr>
            <a:t>To invoke Section 67 of GST Act existence of ‘reason to believe’ is mandatory. </a:t>
          </a:r>
          <a:r>
            <a:rPr lang="en-US" sz="1800" b="1" i="1" u="none" kern="1200" dirty="0">
              <a:latin typeface="Candara" panose="020E0502030303020204" pitchFamily="34" charset="0"/>
            </a:rPr>
            <a:t>Sandip Kumar Singhal Vs Deputy Commissioner WPA 321 of 2023 (</a:t>
          </a:r>
          <a:r>
            <a:rPr lang="en-US" sz="1800" b="1" i="1" u="none" kern="1200" dirty="0" err="1">
              <a:latin typeface="Candara" panose="020E0502030303020204" pitchFamily="34" charset="0"/>
            </a:rPr>
            <a:t>Culcutta</a:t>
          </a:r>
          <a:r>
            <a:rPr lang="en-US" sz="1800" b="1" i="1" u="none" kern="1200" dirty="0">
              <a:latin typeface="Candara" panose="020E0502030303020204" pitchFamily="34" charset="0"/>
            </a:rPr>
            <a:t> High Court).</a:t>
          </a:r>
          <a:endParaRPr lang="en-US" sz="1800" b="1" i="1" kern="1200" dirty="0">
            <a:latin typeface="Candara" panose="020E0502030303020204" pitchFamily="34" charset="0"/>
          </a:endParaRPr>
        </a:p>
      </dsp:txBody>
      <dsp:txXfrm>
        <a:off x="0" y="4908099"/>
        <a:ext cx="10972800" cy="85791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A46EC9-A7BB-344F-BE04-8EE59D93D198}">
      <dsp:nvSpPr>
        <dsp:cNvPr id="0" name=""/>
        <dsp:cNvSpPr/>
      </dsp:nvSpPr>
      <dsp:spPr>
        <a:xfrm>
          <a:off x="0" y="1047211"/>
          <a:ext cx="11908972" cy="722663"/>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53340" tIns="53340" rIns="53340" bIns="53340" numCol="1" spcCol="1270" anchor="ctr" anchorCtr="0">
          <a:noAutofit/>
        </a:bodyPr>
        <a:lstStyle/>
        <a:p>
          <a:pPr marL="0" lvl="0" indent="0" algn="just" defTabSz="622300">
            <a:lnSpc>
              <a:spcPct val="90000"/>
            </a:lnSpc>
            <a:spcBef>
              <a:spcPct val="0"/>
            </a:spcBef>
            <a:spcAft>
              <a:spcPct val="35000"/>
            </a:spcAft>
            <a:buNone/>
          </a:pPr>
          <a:r>
            <a:rPr lang="en-US" sz="1400" kern="1200" dirty="0">
              <a:latin typeface="Candara" panose="020E0502030303020204" pitchFamily="34" charset="0"/>
            </a:rPr>
            <a:t>Person summoned u/s 69 of CGST Act,2017 cannot invoke section 438 of Code of Criminal Procedure. </a:t>
          </a:r>
          <a:r>
            <a:rPr lang="en-US" sz="1400" b="1" i="1" kern="1200" dirty="0">
              <a:latin typeface="Candara" panose="020E0502030303020204" pitchFamily="34" charset="0"/>
            </a:rPr>
            <a:t>State of Gujarat Etc. V/s. </a:t>
          </a:r>
          <a:r>
            <a:rPr lang="en-US" sz="1400" b="1" i="1" kern="1200" dirty="0" err="1">
              <a:latin typeface="Candara" panose="020E0502030303020204" pitchFamily="34" charset="0"/>
            </a:rPr>
            <a:t>Choodamani</a:t>
          </a:r>
          <a:r>
            <a:rPr lang="en-US" sz="1400" b="1" i="1" kern="1200" dirty="0">
              <a:latin typeface="Candara" panose="020E0502030303020204" pitchFamily="34" charset="0"/>
            </a:rPr>
            <a:t> </a:t>
          </a:r>
          <a:r>
            <a:rPr lang="en-US" sz="1400" b="1" i="1" kern="1200" dirty="0" err="1">
              <a:latin typeface="Candara" panose="020E0502030303020204" pitchFamily="34" charset="0"/>
            </a:rPr>
            <a:t>Parmeshwaran</a:t>
          </a:r>
          <a:r>
            <a:rPr lang="en-US" sz="1400" b="1" i="1" kern="1200" dirty="0">
              <a:latin typeface="Candara" panose="020E0502030303020204" pitchFamily="34" charset="0"/>
            </a:rPr>
            <a:t> Iyer &amp; </a:t>
          </a:r>
          <a:r>
            <a:rPr lang="en-US" sz="1400" b="1" i="1" kern="1200" dirty="0" err="1">
              <a:latin typeface="Candara" panose="020E0502030303020204" pitchFamily="34" charset="0"/>
            </a:rPr>
            <a:t>Anr</a:t>
          </a:r>
          <a:r>
            <a:rPr lang="en-US" sz="1400" b="1" i="1" kern="1200" dirty="0">
              <a:latin typeface="Candara" panose="020E0502030303020204" pitchFamily="34" charset="0"/>
            </a:rPr>
            <a:t>. Etc.(Supreme Court) SLP (Cri). No. 4212-4213 of 2019.</a:t>
          </a:r>
        </a:p>
      </dsp:txBody>
      <dsp:txXfrm>
        <a:off x="35277" y="1082488"/>
        <a:ext cx="11838418" cy="652109"/>
      </dsp:txXfrm>
    </dsp:sp>
    <dsp:sp modelId="{64CD6E9C-6CD4-5F47-954A-B8ED33F161DD}">
      <dsp:nvSpPr>
        <dsp:cNvPr id="0" name=""/>
        <dsp:cNvSpPr/>
      </dsp:nvSpPr>
      <dsp:spPr>
        <a:xfrm>
          <a:off x="0" y="779280"/>
          <a:ext cx="11908972" cy="728640"/>
        </a:xfrm>
        <a:prstGeom prst="rect">
          <a:avLst/>
        </a:prstGeom>
        <a:noFill/>
        <a:ln>
          <a:noFill/>
        </a:ln>
        <a:effectLst/>
      </dsp:spPr>
      <dsp:style>
        <a:lnRef idx="0">
          <a:scrgbClr r="0" g="0" b="0"/>
        </a:lnRef>
        <a:fillRef idx="0">
          <a:scrgbClr r="0" g="0" b="0"/>
        </a:fillRef>
        <a:effectRef idx="0">
          <a:scrgbClr r="0" g="0" b="0"/>
        </a:effectRef>
        <a:fontRef idx="minor">
          <a:schemeClr val="accent1"/>
        </a:fontRef>
      </dsp:style>
      <dsp:txBody>
        <a:bodyPr spcFirstLastPara="0" vert="horz" wrap="square" lIns="378110" tIns="17780" rIns="99568" bIns="17780" numCol="1" spcCol="1270" anchor="t" anchorCtr="0">
          <a:noAutofit/>
        </a:bodyPr>
        <a:lstStyle/>
        <a:p>
          <a:pPr marL="114300" lvl="1" indent="-114300" algn="just" defTabSz="622300">
            <a:lnSpc>
              <a:spcPct val="90000"/>
            </a:lnSpc>
            <a:spcBef>
              <a:spcPct val="0"/>
            </a:spcBef>
            <a:spcAft>
              <a:spcPct val="20000"/>
            </a:spcAft>
            <a:buChar char="•"/>
          </a:pPr>
          <a:endParaRPr lang="en-US" sz="1400" i="0" kern="1200" dirty="0">
            <a:latin typeface="Candara" panose="020E0502030303020204" pitchFamily="34" charset="0"/>
          </a:endParaRPr>
        </a:p>
      </dsp:txBody>
      <dsp:txXfrm>
        <a:off x="0" y="779280"/>
        <a:ext cx="11908972" cy="728640"/>
      </dsp:txXfrm>
    </dsp:sp>
    <dsp:sp modelId="{4D1DC9FB-8613-034F-BD49-BB1034B7C9E8}">
      <dsp:nvSpPr>
        <dsp:cNvPr id="0" name=""/>
        <dsp:cNvSpPr/>
      </dsp:nvSpPr>
      <dsp:spPr>
        <a:xfrm>
          <a:off x="0" y="1985124"/>
          <a:ext cx="11908972" cy="710078"/>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53340" tIns="53340" rIns="53340" bIns="53340" numCol="1" spcCol="1270" anchor="ctr" anchorCtr="0">
          <a:noAutofit/>
        </a:bodyPr>
        <a:lstStyle/>
        <a:p>
          <a:pPr marL="0" lvl="0" indent="0" algn="just" defTabSz="622300">
            <a:lnSpc>
              <a:spcPct val="90000"/>
            </a:lnSpc>
            <a:spcBef>
              <a:spcPct val="0"/>
            </a:spcBef>
            <a:spcAft>
              <a:spcPct val="35000"/>
            </a:spcAft>
            <a:buNone/>
          </a:pPr>
          <a:r>
            <a:rPr lang="en-US" sz="1400" b="0" i="0" u="none" kern="1200" dirty="0">
              <a:latin typeface="Candara" panose="020E0502030303020204" pitchFamily="34" charset="0"/>
            </a:rPr>
            <a:t>Appellants was arrested for the offences punishable under Section 69, 132(1)(a) of the Central Goods and Services Act, 2017</a:t>
          </a:r>
          <a:r>
            <a:rPr lang="en-US" sz="1400" b="0" i="1" u="none" kern="1200" dirty="0">
              <a:latin typeface="Candara" panose="020E0502030303020204" pitchFamily="34" charset="0"/>
            </a:rPr>
            <a:t>.</a:t>
          </a:r>
          <a:r>
            <a:rPr lang="en-US" sz="1400" b="1" i="1" u="none" kern="1200" dirty="0">
              <a:latin typeface="Candara" panose="020E0502030303020204" pitchFamily="34" charset="0"/>
            </a:rPr>
            <a:t> Makhijani</a:t>
          </a:r>
          <a:r>
            <a:rPr lang="en-US" sz="1400" b="1" i="1" u="none" kern="1200" baseline="0" dirty="0">
              <a:latin typeface="Candara" panose="020E0502030303020204" pitchFamily="34" charset="0"/>
            </a:rPr>
            <a:t> </a:t>
          </a:r>
          <a:r>
            <a:rPr lang="en-US" sz="1400" b="1" i="1" u="none" kern="1200" baseline="0" dirty="0" err="1">
              <a:latin typeface="Candara" panose="020E0502030303020204" pitchFamily="34" charset="0"/>
            </a:rPr>
            <a:t>Pushpak</a:t>
          </a:r>
          <a:r>
            <a:rPr lang="en-US" sz="1400" b="1" i="1" u="none" kern="1200" baseline="0" dirty="0">
              <a:latin typeface="Candara" panose="020E0502030303020204" pitchFamily="34" charset="0"/>
            </a:rPr>
            <a:t> Harish Vs. The State of Gujarat [2023-TIOL-39-SC—GST]-</a:t>
          </a:r>
          <a:endParaRPr lang="en-IN" sz="1400" b="1" i="1" u="none" kern="1200" dirty="0">
            <a:latin typeface="Candara" panose="020E0502030303020204" pitchFamily="34" charset="0"/>
          </a:endParaRPr>
        </a:p>
      </dsp:txBody>
      <dsp:txXfrm>
        <a:off x="34663" y="2019787"/>
        <a:ext cx="11839646" cy="640752"/>
      </dsp:txXfrm>
    </dsp:sp>
    <dsp:sp modelId="{5A3B51A6-5B99-9641-8AF1-E01D57C93C59}">
      <dsp:nvSpPr>
        <dsp:cNvPr id="0" name=""/>
        <dsp:cNvSpPr/>
      </dsp:nvSpPr>
      <dsp:spPr>
        <a:xfrm>
          <a:off x="0" y="2903647"/>
          <a:ext cx="11908972" cy="710391"/>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GB" sz="1400" kern="1200" dirty="0">
              <a:latin typeface="Candara" panose="020E0502030303020204" pitchFamily="34" charset="0"/>
            </a:rPr>
            <a:t>Bail once granted cannot be cancelled on a request from the side of the investigating agency. </a:t>
          </a:r>
          <a:r>
            <a:rPr lang="en-IN" sz="1400" b="1" i="1" kern="1200" dirty="0">
              <a:latin typeface="Candara" panose="020E0502030303020204" pitchFamily="34" charset="0"/>
            </a:rPr>
            <a:t>Central Goods and Service Tax Delhi East Vs Sh. Naval Kumar &amp; </a:t>
          </a:r>
          <a:r>
            <a:rPr lang="en-IN" sz="1400" b="1" i="1" kern="1200" dirty="0" err="1">
              <a:latin typeface="Candara" panose="020E0502030303020204" pitchFamily="34" charset="0"/>
            </a:rPr>
            <a:t>Ors</a:t>
          </a:r>
          <a:r>
            <a:rPr lang="en-IN" sz="1400" b="1" i="1" kern="1200" dirty="0">
              <a:latin typeface="Candara" panose="020E0502030303020204" pitchFamily="34" charset="0"/>
            </a:rPr>
            <a:t>. [2021-TIOL-1317-HC-DEL-GST]</a:t>
          </a:r>
          <a:endParaRPr lang="en-US" sz="1400" kern="1200" dirty="0"/>
        </a:p>
      </dsp:txBody>
      <dsp:txXfrm>
        <a:off x="34678" y="2938325"/>
        <a:ext cx="11839616" cy="641035"/>
      </dsp:txXfrm>
    </dsp:sp>
    <dsp:sp modelId="{F099889D-206F-2640-B4B5-CDE9F44B5BFF}">
      <dsp:nvSpPr>
        <dsp:cNvPr id="0" name=""/>
        <dsp:cNvSpPr/>
      </dsp:nvSpPr>
      <dsp:spPr>
        <a:xfrm>
          <a:off x="0" y="3763434"/>
          <a:ext cx="11908972" cy="592300"/>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IN" sz="1400" kern="1200" dirty="0">
              <a:latin typeface="Candara" panose="020E0502030303020204" pitchFamily="34" charset="0"/>
            </a:rPr>
            <a:t>Delegation by officer under Section 69(1) is ought to be specific. </a:t>
          </a:r>
          <a:r>
            <a:rPr lang="en-IN" sz="1400" b="1" i="1" kern="1200" dirty="0">
              <a:latin typeface="Candara" panose="020E0502030303020204" pitchFamily="34" charset="0"/>
            </a:rPr>
            <a:t>Deep Suresh </a:t>
          </a:r>
          <a:r>
            <a:rPr lang="en-IN" sz="1400" b="1" i="1" kern="1200" dirty="0" err="1">
              <a:latin typeface="Candara" panose="020E0502030303020204" pitchFamily="34" charset="0"/>
            </a:rPr>
            <a:t>Gadhech</a:t>
          </a:r>
          <a:r>
            <a:rPr lang="en-IN" sz="1400" b="1" i="1" kern="1200" dirty="0">
              <a:latin typeface="Candara" panose="020E0502030303020204" pitchFamily="34" charset="0"/>
            </a:rPr>
            <a:t> Vs. State of Gujarat – 2020 (43) GSTL 641(</a:t>
          </a:r>
          <a:r>
            <a:rPr lang="en-IN" sz="1400" b="1" i="1" kern="1200" dirty="0" err="1">
              <a:latin typeface="Candara" panose="020E0502030303020204" pitchFamily="34" charset="0"/>
            </a:rPr>
            <a:t>Guj</a:t>
          </a:r>
          <a:r>
            <a:rPr lang="en-IN" sz="1400" b="1" i="1" kern="1200" dirty="0">
              <a:latin typeface="Candara" panose="020E0502030303020204" pitchFamily="34" charset="0"/>
            </a:rPr>
            <a:t>.)</a:t>
          </a:r>
          <a:endParaRPr lang="en-IN" sz="1400" kern="1200" dirty="0">
            <a:latin typeface="Candara" panose="020E0502030303020204" pitchFamily="34" charset="0"/>
          </a:endParaRPr>
        </a:p>
      </dsp:txBody>
      <dsp:txXfrm>
        <a:off x="28914" y="3792348"/>
        <a:ext cx="11851144" cy="534472"/>
      </dsp:txXfrm>
    </dsp:sp>
    <dsp:sp modelId="{3BE295F4-9EA2-744B-B86C-AA77751A59D3}">
      <dsp:nvSpPr>
        <dsp:cNvPr id="0" name=""/>
        <dsp:cNvSpPr/>
      </dsp:nvSpPr>
      <dsp:spPr>
        <a:xfrm>
          <a:off x="0" y="4456797"/>
          <a:ext cx="11908972" cy="631680"/>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53340" tIns="53340" rIns="53340" bIns="53340" numCol="1" spcCol="1270" anchor="ctr" anchorCtr="0">
          <a:noAutofit/>
        </a:bodyPr>
        <a:lstStyle/>
        <a:p>
          <a:pPr marL="0" lvl="0" indent="0" algn="just" defTabSz="622300">
            <a:lnSpc>
              <a:spcPct val="90000"/>
            </a:lnSpc>
            <a:spcBef>
              <a:spcPct val="0"/>
            </a:spcBef>
            <a:spcAft>
              <a:spcPct val="35000"/>
            </a:spcAft>
            <a:buNone/>
          </a:pPr>
          <a:r>
            <a:rPr lang="en-IN" sz="1400" kern="1200" dirty="0">
              <a:latin typeface="Candara" panose="020E0502030303020204" pitchFamily="34" charset="0"/>
            </a:rPr>
            <a:t>Power of arrest should not be exercised at the whims and caprices of any officer, it should be exercised in exceptional circumstances during investigation. </a:t>
          </a:r>
          <a:r>
            <a:rPr lang="en-IN" sz="1400" b="1" i="1" kern="1200" dirty="0">
              <a:latin typeface="Candara" panose="020E0502030303020204" pitchFamily="34" charset="0"/>
            </a:rPr>
            <a:t>Akhil Krishan </a:t>
          </a:r>
          <a:r>
            <a:rPr lang="en-IN" sz="1400" b="1" i="1" kern="1200" dirty="0" err="1">
              <a:latin typeface="Candara" panose="020E0502030303020204" pitchFamily="34" charset="0"/>
            </a:rPr>
            <a:t>Maggu</a:t>
          </a:r>
          <a:r>
            <a:rPr lang="en-IN" sz="1400" b="1" i="1" kern="1200" dirty="0">
              <a:latin typeface="Candara" panose="020E0502030303020204" pitchFamily="34" charset="0"/>
            </a:rPr>
            <a:t> And </a:t>
          </a:r>
          <a:r>
            <a:rPr lang="en-IN" sz="1400" b="1" i="1" kern="1200" dirty="0" err="1">
              <a:latin typeface="Candara" panose="020E0502030303020204" pitchFamily="34" charset="0"/>
            </a:rPr>
            <a:t>Anr</a:t>
          </a:r>
          <a:r>
            <a:rPr lang="en-IN" sz="1400" b="1" i="1" kern="1200" dirty="0">
              <a:latin typeface="Candara" panose="020E0502030303020204" pitchFamily="34" charset="0"/>
            </a:rPr>
            <a:t> Vs Deputy Director Directorate General Of GST Intelligence And Ors-2019-TIOL-2615-HC-P&amp;H-GST</a:t>
          </a:r>
          <a:endParaRPr lang="en-IN" sz="1400" kern="1200" dirty="0">
            <a:latin typeface="Candara" panose="020E0502030303020204" pitchFamily="34" charset="0"/>
          </a:endParaRPr>
        </a:p>
      </dsp:txBody>
      <dsp:txXfrm>
        <a:off x="30836" y="4487633"/>
        <a:ext cx="11847300" cy="570008"/>
      </dsp:txXfrm>
    </dsp:sp>
    <dsp:sp modelId="{A582AB6B-7A10-6942-BE8F-51B14A844D38}">
      <dsp:nvSpPr>
        <dsp:cNvPr id="0" name=""/>
        <dsp:cNvSpPr/>
      </dsp:nvSpPr>
      <dsp:spPr>
        <a:xfrm>
          <a:off x="0" y="5124955"/>
          <a:ext cx="11908972" cy="618130"/>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latin typeface="Candara" panose="020E0502030303020204" pitchFamily="34" charset="0"/>
            </a:rPr>
            <a:t>The requirement under Section 69 (1) is reasons to believe that not only a person has committed any offence as specified but also as to why such person needs to be arrested. </a:t>
          </a:r>
          <a:r>
            <a:rPr lang="en-US" sz="1400" b="1" i="1" kern="1200" dirty="0" err="1">
              <a:latin typeface="Candara" panose="020E0502030303020204" pitchFamily="34" charset="0"/>
            </a:rPr>
            <a:t>Daulat</a:t>
          </a:r>
          <a:r>
            <a:rPr lang="en-US" sz="1400" b="1" i="1" kern="1200" dirty="0">
              <a:latin typeface="Candara" panose="020E0502030303020204" pitchFamily="34" charset="0"/>
            </a:rPr>
            <a:t> </a:t>
          </a:r>
          <a:r>
            <a:rPr lang="en-US" sz="1400" b="1" i="1" kern="1200" dirty="0" err="1">
              <a:latin typeface="Candara" panose="020E0502030303020204" pitchFamily="34" charset="0"/>
            </a:rPr>
            <a:t>Samirmal</a:t>
          </a:r>
          <a:r>
            <a:rPr lang="en-US" sz="1400" b="1" i="1" kern="1200" dirty="0">
              <a:latin typeface="Candara" panose="020E0502030303020204" pitchFamily="34" charset="0"/>
            </a:rPr>
            <a:t> Mehta Vs </a:t>
          </a:r>
          <a:r>
            <a:rPr lang="en-US" sz="1400" b="1" i="1" kern="1200" dirty="0" err="1">
              <a:latin typeface="Candara" panose="020E0502030303020204" pitchFamily="34" charset="0"/>
            </a:rPr>
            <a:t>UoI</a:t>
          </a:r>
          <a:r>
            <a:rPr lang="en-US" sz="1400" b="1" i="1" kern="1200" dirty="0">
              <a:latin typeface="Candara" panose="020E0502030303020204" pitchFamily="34" charset="0"/>
            </a:rPr>
            <a:t>-</a:t>
          </a:r>
          <a:r>
            <a:rPr lang="en-IN" sz="1400" b="1" i="1" kern="1200" dirty="0">
              <a:latin typeface="Candara" panose="020E0502030303020204" pitchFamily="34" charset="0"/>
            </a:rPr>
            <a:t>2021-TIOL-390-HC-MUM-GST</a:t>
          </a:r>
          <a:endParaRPr lang="en-IN" sz="1400" kern="1200" dirty="0">
            <a:latin typeface="Candara" panose="020E0502030303020204" pitchFamily="34" charset="0"/>
          </a:endParaRPr>
        </a:p>
      </dsp:txBody>
      <dsp:txXfrm>
        <a:off x="30175" y="5155130"/>
        <a:ext cx="11848622" cy="557780"/>
      </dsp:txXfrm>
    </dsp:sp>
    <dsp:sp modelId="{A5FCF14E-CD35-468A-84CF-B38DE51B82E4}">
      <dsp:nvSpPr>
        <dsp:cNvPr id="0" name=""/>
        <dsp:cNvSpPr/>
      </dsp:nvSpPr>
      <dsp:spPr>
        <a:xfrm>
          <a:off x="0" y="125005"/>
          <a:ext cx="11908972" cy="755026"/>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53340" tIns="53340" rIns="53340" bIns="53340" numCol="1" spcCol="1270" anchor="ctr" anchorCtr="0">
          <a:noAutofit/>
        </a:bodyPr>
        <a:lstStyle/>
        <a:p>
          <a:pPr marL="0" lvl="0" indent="0" algn="just" defTabSz="622300">
            <a:lnSpc>
              <a:spcPct val="90000"/>
            </a:lnSpc>
            <a:spcBef>
              <a:spcPct val="0"/>
            </a:spcBef>
            <a:spcAft>
              <a:spcPct val="35000"/>
            </a:spcAft>
            <a:buNone/>
          </a:pPr>
          <a:r>
            <a:rPr lang="en-US" sz="1400" kern="1200" dirty="0">
              <a:latin typeface="Candara" panose="020E0502030303020204" pitchFamily="34" charset="0"/>
            </a:rPr>
            <a:t>Illegal Arrest without notice for recovery of GST: HC Grants bail to accused</a:t>
          </a:r>
          <a:r>
            <a:rPr lang="en-US" sz="1400" b="1" i="1" kern="1200" dirty="0">
              <a:latin typeface="Candara" panose="020E0502030303020204" pitchFamily="34" charset="0"/>
            </a:rPr>
            <a:t>. Ravinder Nath Sharma Vs. Union of India. Criminal Misc. (Allahabad HC)Bail Application No. 26376 of 2023. </a:t>
          </a:r>
        </a:p>
      </dsp:txBody>
      <dsp:txXfrm>
        <a:off x="36857" y="161862"/>
        <a:ext cx="11835258" cy="68131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507E23-0FF5-6049-9595-36B899414BFB}">
      <dsp:nvSpPr>
        <dsp:cNvPr id="0" name=""/>
        <dsp:cNvSpPr/>
      </dsp:nvSpPr>
      <dsp:spPr>
        <a:xfrm>
          <a:off x="0" y="54361"/>
          <a:ext cx="12192000" cy="1088628"/>
        </a:xfrm>
        <a:prstGeom prst="roundRect">
          <a:avLst/>
        </a:prstGeom>
        <a:gradFill rotWithShape="0">
          <a:gsLst>
            <a:gs pos="0">
              <a:schemeClr val="lt1">
                <a:hueOff val="0"/>
                <a:satOff val="0"/>
                <a:lumOff val="0"/>
                <a:alphaOff val="0"/>
                <a:tint val="83000"/>
                <a:satMod val="100000"/>
                <a:lumMod val="100000"/>
              </a:schemeClr>
            </a:gs>
            <a:gs pos="100000">
              <a:schemeClr val="lt1">
                <a:hueOff val="0"/>
                <a:satOff val="0"/>
                <a:lumOff val="0"/>
                <a:alphaOff val="0"/>
                <a:tint val="61000"/>
                <a:satMod val="150000"/>
                <a:lumMod val="10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n-US" sz="2000" kern="1200" dirty="0">
              <a:latin typeface="Candara" panose="020E0502030303020204" pitchFamily="34" charset="0"/>
            </a:rPr>
            <a:t>No summons directly to be issued to Managing Director – </a:t>
          </a:r>
          <a:r>
            <a:rPr lang="en-US" sz="2000" b="1" i="1" kern="1200" dirty="0">
              <a:latin typeface="Candara" panose="020E0502030303020204" pitchFamily="34" charset="0"/>
            </a:rPr>
            <a:t>Century Plyboards (India) Ltd. &amp; </a:t>
          </a:r>
          <a:r>
            <a:rPr lang="en-US" sz="2000" b="1" i="1" kern="1200" dirty="0" err="1">
              <a:latin typeface="Candara" panose="020E0502030303020204" pitchFamily="34" charset="0"/>
            </a:rPr>
            <a:t>Anr</a:t>
          </a:r>
          <a:r>
            <a:rPr lang="en-US" sz="2000" b="1" i="1" kern="1200" dirty="0">
              <a:latin typeface="Candara" panose="020E0502030303020204" pitchFamily="34" charset="0"/>
            </a:rPr>
            <a:t>. v. UOI &amp; </a:t>
          </a:r>
          <a:r>
            <a:rPr lang="en-US" sz="2000" b="1" i="1" kern="1200" dirty="0" err="1">
              <a:latin typeface="Candara" panose="020E0502030303020204" pitchFamily="34" charset="0"/>
            </a:rPr>
            <a:t>Ors</a:t>
          </a:r>
          <a:r>
            <a:rPr lang="en-US" sz="2000" b="1" i="1" kern="1200" dirty="0">
              <a:latin typeface="Candara" panose="020E0502030303020204" pitchFamily="34" charset="0"/>
            </a:rPr>
            <a:t> – TS-229-HC-2022-(GAUH)-CUST;  </a:t>
          </a:r>
          <a:r>
            <a:rPr lang="en-IN" sz="2000" b="1" i="1" kern="1200" dirty="0">
              <a:latin typeface="Candara" panose="020E0502030303020204" pitchFamily="34" charset="0"/>
            </a:rPr>
            <a:t>INSTRUCTION No. 03/2022-23 (GST-Investigation) - CBIC dated 17.08.2022. </a:t>
          </a:r>
        </a:p>
      </dsp:txBody>
      <dsp:txXfrm>
        <a:off x="53142" y="107503"/>
        <a:ext cx="12085716" cy="982344"/>
      </dsp:txXfrm>
    </dsp:sp>
    <dsp:sp modelId="{7D290C09-3CEA-624D-99A7-C89D28C697A6}">
      <dsp:nvSpPr>
        <dsp:cNvPr id="0" name=""/>
        <dsp:cNvSpPr/>
      </dsp:nvSpPr>
      <dsp:spPr>
        <a:xfrm>
          <a:off x="0" y="1223629"/>
          <a:ext cx="12192000" cy="1229143"/>
        </a:xfrm>
        <a:prstGeom prst="roundRect">
          <a:avLst/>
        </a:prstGeom>
        <a:gradFill rotWithShape="0">
          <a:gsLst>
            <a:gs pos="0">
              <a:schemeClr val="lt1">
                <a:hueOff val="0"/>
                <a:satOff val="0"/>
                <a:lumOff val="0"/>
                <a:alphaOff val="0"/>
                <a:tint val="83000"/>
                <a:satMod val="100000"/>
                <a:lumMod val="100000"/>
              </a:schemeClr>
            </a:gs>
            <a:gs pos="100000">
              <a:schemeClr val="lt1">
                <a:hueOff val="0"/>
                <a:satOff val="0"/>
                <a:lumOff val="0"/>
                <a:alphaOff val="0"/>
                <a:tint val="61000"/>
                <a:satMod val="150000"/>
                <a:lumMod val="10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n-IN" sz="2000" kern="1200" dirty="0">
              <a:latin typeface="Candara" panose="020E0502030303020204" pitchFamily="34" charset="0"/>
            </a:rPr>
            <a:t>Section 70 of the GST Acts, the proper officer has only power to issue summons whose attendance is </a:t>
          </a:r>
          <a:r>
            <a:rPr lang="en-IN" sz="2000" kern="1200" dirty="0" err="1">
              <a:latin typeface="Candara" panose="020E0502030303020204" pitchFamily="34" charset="0"/>
            </a:rPr>
            <a:t>requires.</a:t>
          </a:r>
          <a:r>
            <a:rPr lang="en-IN" sz="2000" b="1" i="1" kern="1200" dirty="0" err="1">
              <a:latin typeface="Candara" panose="020E0502030303020204" pitchFamily="34" charset="0"/>
            </a:rPr>
            <a:t>M</a:t>
          </a:r>
          <a:r>
            <a:rPr lang="en-IN" sz="2000" b="1" i="1" kern="1200" dirty="0">
              <a:latin typeface="Candara" panose="020E0502030303020204" pitchFamily="34" charset="0"/>
            </a:rPr>
            <a:t>/s. Sai Balaji Associates Vs. The State of Andhra Pradesh (W.P. No. 4663 of 2023)</a:t>
          </a:r>
        </a:p>
      </dsp:txBody>
      <dsp:txXfrm>
        <a:off x="60002" y="1283631"/>
        <a:ext cx="12071996" cy="1109139"/>
      </dsp:txXfrm>
    </dsp:sp>
    <dsp:sp modelId="{98F976C7-2CC7-9B4E-8C59-11786909EB62}">
      <dsp:nvSpPr>
        <dsp:cNvPr id="0" name=""/>
        <dsp:cNvSpPr/>
      </dsp:nvSpPr>
      <dsp:spPr>
        <a:xfrm>
          <a:off x="0" y="2533412"/>
          <a:ext cx="12192000" cy="941369"/>
        </a:xfrm>
        <a:prstGeom prst="roundRect">
          <a:avLst/>
        </a:prstGeom>
        <a:gradFill rotWithShape="0">
          <a:gsLst>
            <a:gs pos="0">
              <a:schemeClr val="lt1">
                <a:hueOff val="0"/>
                <a:satOff val="0"/>
                <a:lumOff val="0"/>
                <a:alphaOff val="0"/>
                <a:tint val="83000"/>
                <a:satMod val="100000"/>
                <a:lumMod val="100000"/>
              </a:schemeClr>
            </a:gs>
            <a:gs pos="100000">
              <a:schemeClr val="lt1">
                <a:hueOff val="0"/>
                <a:satOff val="0"/>
                <a:lumOff val="0"/>
                <a:alphaOff val="0"/>
                <a:tint val="61000"/>
                <a:satMod val="150000"/>
                <a:lumMod val="10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n-IN" sz="2000" kern="1200" dirty="0">
              <a:latin typeface="Candara" panose="020E0502030303020204" pitchFamily="34" charset="0"/>
            </a:rPr>
            <a:t>No bar on issue of Section 70 summons before final assessment. </a:t>
          </a:r>
          <a:r>
            <a:rPr lang="en-IN" sz="2000" b="1" i="1" kern="1200" dirty="0">
              <a:latin typeface="Candara" panose="020E0502030303020204" pitchFamily="34" charset="0"/>
            </a:rPr>
            <a:t>Prakash Chandra Purohit V/s. Union of India Civil WP No. 2750/2022 (Raj.)</a:t>
          </a:r>
          <a:r>
            <a:rPr lang="en-IN" sz="2000" kern="1200" dirty="0">
              <a:latin typeface="Candara" panose="020E0502030303020204" pitchFamily="34" charset="0"/>
            </a:rPr>
            <a:t> </a:t>
          </a:r>
        </a:p>
      </dsp:txBody>
      <dsp:txXfrm>
        <a:off x="45954" y="2579366"/>
        <a:ext cx="12100092" cy="849461"/>
      </dsp:txXfrm>
    </dsp:sp>
    <dsp:sp modelId="{18CA361E-72A7-164A-9361-E3B0F34DAFA9}">
      <dsp:nvSpPr>
        <dsp:cNvPr id="0" name=""/>
        <dsp:cNvSpPr/>
      </dsp:nvSpPr>
      <dsp:spPr>
        <a:xfrm>
          <a:off x="0" y="3611565"/>
          <a:ext cx="12192000" cy="891944"/>
        </a:xfrm>
        <a:prstGeom prst="roundRect">
          <a:avLst/>
        </a:prstGeom>
        <a:gradFill rotWithShape="0">
          <a:gsLst>
            <a:gs pos="0">
              <a:schemeClr val="lt1">
                <a:hueOff val="0"/>
                <a:satOff val="0"/>
                <a:lumOff val="0"/>
                <a:alphaOff val="0"/>
                <a:tint val="83000"/>
                <a:satMod val="100000"/>
                <a:lumMod val="100000"/>
              </a:schemeClr>
            </a:gs>
            <a:gs pos="100000">
              <a:schemeClr val="lt1">
                <a:hueOff val="0"/>
                <a:satOff val="0"/>
                <a:lumOff val="0"/>
                <a:alphaOff val="0"/>
                <a:tint val="61000"/>
                <a:satMod val="150000"/>
                <a:lumMod val="10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n-IN" sz="2000" kern="1200" dirty="0">
              <a:latin typeface="Candara" panose="020E0502030303020204" pitchFamily="34" charset="0"/>
            </a:rPr>
            <a:t>Issuance of summons after completion of adjudication proceedings not sustainable. </a:t>
          </a:r>
          <a:r>
            <a:rPr lang="en-IN" sz="2000" b="1" i="1" kern="1200" dirty="0">
              <a:latin typeface="Candara" panose="020E0502030303020204" pitchFamily="34" charset="0"/>
            </a:rPr>
            <a:t>Mohit Kirana Store Vs. CBIC. 2022 (57) GSTL 225 (Raj.)</a:t>
          </a:r>
          <a:endParaRPr lang="en-IN" sz="2000" kern="1200" dirty="0">
            <a:latin typeface="Candara" panose="020E0502030303020204" pitchFamily="34" charset="0"/>
          </a:endParaRPr>
        </a:p>
      </dsp:txBody>
      <dsp:txXfrm>
        <a:off x="43541" y="3655106"/>
        <a:ext cx="12104918" cy="804862"/>
      </dsp:txXfrm>
    </dsp:sp>
    <dsp:sp modelId="{88A83504-32D4-42E1-A86F-65283EBCE266}">
      <dsp:nvSpPr>
        <dsp:cNvPr id="0" name=""/>
        <dsp:cNvSpPr/>
      </dsp:nvSpPr>
      <dsp:spPr>
        <a:xfrm>
          <a:off x="0" y="4582367"/>
          <a:ext cx="12192000" cy="1003358"/>
        </a:xfrm>
        <a:prstGeom prst="roundRect">
          <a:avLst/>
        </a:prstGeom>
        <a:gradFill rotWithShape="0">
          <a:gsLst>
            <a:gs pos="0">
              <a:schemeClr val="lt1">
                <a:hueOff val="0"/>
                <a:satOff val="0"/>
                <a:lumOff val="0"/>
                <a:alphaOff val="0"/>
                <a:tint val="83000"/>
                <a:satMod val="100000"/>
                <a:lumMod val="100000"/>
              </a:schemeClr>
            </a:gs>
            <a:gs pos="100000">
              <a:schemeClr val="lt1">
                <a:hueOff val="0"/>
                <a:satOff val="0"/>
                <a:lumOff val="0"/>
                <a:alphaOff val="0"/>
                <a:tint val="61000"/>
                <a:satMod val="150000"/>
                <a:lumMod val="10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n-US" sz="2000" b="0" i="0" kern="1200" dirty="0">
              <a:latin typeface="Candara" panose="020E0502030303020204" pitchFamily="34" charset="0"/>
            </a:rPr>
            <a:t>The Hon’ble Bombay High Court directs GST department to issue norms for insurance of summons during Investigation. </a:t>
          </a:r>
          <a:r>
            <a:rPr lang="en-US" sz="2000" b="1" i="1" kern="1200" dirty="0" err="1">
              <a:latin typeface="Candara" panose="020E0502030303020204" pitchFamily="34" charset="0"/>
            </a:rPr>
            <a:t>Shalaka</a:t>
          </a:r>
          <a:r>
            <a:rPr lang="en-US" sz="2000" b="1" i="1" kern="1200" dirty="0">
              <a:latin typeface="Candara" panose="020E0502030303020204" pitchFamily="34" charset="0"/>
            </a:rPr>
            <a:t> Infra-Tech India Pvt. Ltd. Vs. The Union of India </a:t>
          </a:r>
          <a:r>
            <a:rPr lang="en-US" sz="2000" b="0" i="0" kern="1200" dirty="0">
              <a:latin typeface="Candara" panose="020E0502030303020204" pitchFamily="34" charset="0"/>
            </a:rPr>
            <a:t>(</a:t>
          </a:r>
          <a:r>
            <a:rPr lang="en-US" sz="2000" b="1" i="1" kern="1200" dirty="0">
              <a:latin typeface="Candara" panose="020E0502030303020204" pitchFamily="34" charset="0"/>
            </a:rPr>
            <a:t>WP No. 1745 of 2022 Bombay High Court)</a:t>
          </a:r>
          <a:endParaRPr lang="en-IN" sz="2000" b="1" i="1" kern="1200" dirty="0">
            <a:latin typeface="Candara" panose="020E0502030303020204" pitchFamily="34" charset="0"/>
          </a:endParaRPr>
        </a:p>
      </dsp:txBody>
      <dsp:txXfrm>
        <a:off x="48980" y="4631347"/>
        <a:ext cx="12094040" cy="90539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7F9BC1-065A-784A-A4C1-C8B946460404}">
      <dsp:nvSpPr>
        <dsp:cNvPr id="0" name=""/>
        <dsp:cNvSpPr/>
      </dsp:nvSpPr>
      <dsp:spPr>
        <a:xfrm>
          <a:off x="0" y="0"/>
          <a:ext cx="11459687" cy="661440"/>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53340" tIns="53340" rIns="53340" bIns="53340" numCol="1" spcCol="1270" anchor="ctr" anchorCtr="0">
          <a:noAutofit/>
        </a:bodyPr>
        <a:lstStyle/>
        <a:p>
          <a:pPr marL="0" lvl="0" indent="0" algn="just" defTabSz="622300">
            <a:lnSpc>
              <a:spcPct val="90000"/>
            </a:lnSpc>
            <a:spcBef>
              <a:spcPct val="0"/>
            </a:spcBef>
            <a:spcAft>
              <a:spcPct val="35000"/>
            </a:spcAft>
            <a:buNone/>
          </a:pPr>
          <a:r>
            <a:rPr lang="en-US" sz="1400" kern="1200" dirty="0">
              <a:latin typeface="Candara" panose="020E0502030303020204" pitchFamily="34" charset="0"/>
            </a:rPr>
            <a:t>Is mandatory before issuance of show cause notice. </a:t>
          </a:r>
          <a:r>
            <a:rPr lang="en-US" sz="1400" b="1" kern="1200" dirty="0">
              <a:latin typeface="Candara" panose="020E0502030303020204" pitchFamily="34" charset="0"/>
            </a:rPr>
            <a:t>CBEC Circular No. 1053/02/2017-CX dated 10.03.2017 (Master Circular).</a:t>
          </a:r>
          <a:endParaRPr lang="en-IN" sz="1400" b="1" kern="1200" dirty="0">
            <a:latin typeface="Candara" panose="020E0502030303020204" pitchFamily="34" charset="0"/>
          </a:endParaRPr>
        </a:p>
      </dsp:txBody>
      <dsp:txXfrm>
        <a:off x="32289" y="32289"/>
        <a:ext cx="11395109" cy="596862"/>
      </dsp:txXfrm>
    </dsp:sp>
    <dsp:sp modelId="{A9FC45D2-4FAB-42F7-B3AF-2FAF2F23A91A}">
      <dsp:nvSpPr>
        <dsp:cNvPr id="0" name=""/>
        <dsp:cNvSpPr/>
      </dsp:nvSpPr>
      <dsp:spPr>
        <a:xfrm>
          <a:off x="0" y="732209"/>
          <a:ext cx="11459687" cy="877397"/>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0960" tIns="60960" rIns="60960" bIns="60960" numCol="1" spcCol="1270" anchor="ctr" anchorCtr="0">
          <a:noAutofit/>
        </a:bodyPr>
        <a:lstStyle/>
        <a:p>
          <a:pPr marL="0" lvl="0" indent="0" algn="just" defTabSz="711200">
            <a:lnSpc>
              <a:spcPct val="90000"/>
            </a:lnSpc>
            <a:spcBef>
              <a:spcPct val="0"/>
            </a:spcBef>
            <a:spcAft>
              <a:spcPct val="35000"/>
            </a:spcAft>
            <a:buNone/>
          </a:pPr>
          <a:r>
            <a:rPr lang="en-US" sz="1600" kern="1200" dirty="0">
              <a:latin typeface="Candara" panose="020E0502030303020204" pitchFamily="34" charset="0"/>
            </a:rPr>
            <a:t>Pre-Show</a:t>
          </a:r>
          <a:r>
            <a:rPr lang="en-US" sz="1600" kern="1200" baseline="0" dirty="0">
              <a:latin typeface="Candara" panose="020E0502030303020204" pitchFamily="34" charset="0"/>
            </a:rPr>
            <a:t> cause Notice consultation not Mandatory but Directory &amp; Discretionary. </a:t>
          </a:r>
          <a:r>
            <a:rPr lang="en-US" sz="1600" b="1" i="1" kern="1200" baseline="0" dirty="0">
              <a:latin typeface="Candara" panose="020E0502030303020204" pitchFamily="34" charset="0"/>
            </a:rPr>
            <a:t>Jagdish Das Vs. Union of India –WPA No. 281 of 2022</a:t>
          </a:r>
          <a:r>
            <a:rPr lang="en-US" sz="1600" kern="1200" baseline="0" dirty="0">
              <a:latin typeface="Candara" panose="020E0502030303020204" pitchFamily="34" charset="0"/>
            </a:rPr>
            <a:t> </a:t>
          </a:r>
          <a:endParaRPr lang="en-IN" sz="1600" kern="1200" dirty="0">
            <a:latin typeface="Candara" panose="020E0502030303020204" pitchFamily="34" charset="0"/>
          </a:endParaRPr>
        </a:p>
      </dsp:txBody>
      <dsp:txXfrm>
        <a:off x="42831" y="775040"/>
        <a:ext cx="11374025" cy="791735"/>
      </dsp:txXfrm>
    </dsp:sp>
    <dsp:sp modelId="{0799899B-5FFD-2841-9C36-C1161F1E994C}">
      <dsp:nvSpPr>
        <dsp:cNvPr id="0" name=""/>
        <dsp:cNvSpPr/>
      </dsp:nvSpPr>
      <dsp:spPr>
        <a:xfrm>
          <a:off x="0" y="1704348"/>
          <a:ext cx="11459687" cy="817835"/>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0960" tIns="60960" rIns="60960" bIns="60960" numCol="1" spcCol="1270" anchor="ctr" anchorCtr="0">
          <a:noAutofit/>
        </a:bodyPr>
        <a:lstStyle/>
        <a:p>
          <a:pPr marL="0" lvl="0" indent="0" algn="just" defTabSz="711200">
            <a:lnSpc>
              <a:spcPct val="90000"/>
            </a:lnSpc>
            <a:spcBef>
              <a:spcPct val="0"/>
            </a:spcBef>
            <a:spcAft>
              <a:spcPct val="35000"/>
            </a:spcAft>
            <a:buNone/>
          </a:pPr>
          <a:r>
            <a:rPr lang="en-US" sz="1600" kern="1200" dirty="0">
              <a:latin typeface="Candara" panose="020E0502030303020204" pitchFamily="34" charset="0"/>
            </a:rPr>
            <a:t>Pre-show cause notice consultation necessary even if same is preventive/ related to offence. </a:t>
          </a:r>
          <a:r>
            <a:rPr lang="en-US" sz="1600" b="1" i="1" kern="1200" dirty="0">
              <a:latin typeface="Candara" panose="020E0502030303020204" pitchFamily="34" charset="0"/>
            </a:rPr>
            <a:t>L And T Hydrocarbon Engineering Ltd Vs Union Of India 2022 – TIOL – 403 –HC – AHM – CX.</a:t>
          </a:r>
          <a:endParaRPr lang="en-IN" sz="1600" b="1" i="1" kern="1200" dirty="0">
            <a:latin typeface="Candara" panose="020E0502030303020204" pitchFamily="34" charset="0"/>
          </a:endParaRPr>
        </a:p>
      </dsp:txBody>
      <dsp:txXfrm>
        <a:off x="39923" y="1744271"/>
        <a:ext cx="11379841" cy="737989"/>
      </dsp:txXfrm>
    </dsp:sp>
    <dsp:sp modelId="{64585F5B-4FDB-C443-B0F8-D262C9DD0775}">
      <dsp:nvSpPr>
        <dsp:cNvPr id="0" name=""/>
        <dsp:cNvSpPr/>
      </dsp:nvSpPr>
      <dsp:spPr>
        <a:xfrm>
          <a:off x="0" y="2755127"/>
          <a:ext cx="11459687" cy="789946"/>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0960" tIns="60960" rIns="60960" bIns="60960" numCol="1" spcCol="1270" anchor="ctr" anchorCtr="0">
          <a:noAutofit/>
        </a:bodyPr>
        <a:lstStyle/>
        <a:p>
          <a:pPr marL="0" lvl="0" indent="0" algn="just" defTabSz="711200">
            <a:lnSpc>
              <a:spcPct val="90000"/>
            </a:lnSpc>
            <a:spcBef>
              <a:spcPct val="0"/>
            </a:spcBef>
            <a:spcAft>
              <a:spcPct val="35000"/>
            </a:spcAft>
            <a:buNone/>
          </a:pPr>
          <a:r>
            <a:rPr lang="en-US" sz="1600" kern="1200" baseline="0" dirty="0">
              <a:latin typeface="Candara" panose="020E0502030303020204" pitchFamily="34" charset="0"/>
            </a:rPr>
            <a:t>Pre-show cause notice requirement under section 73 and 74 of the CGST Act, read with rule 142(1A) of CGST Act. </a:t>
          </a:r>
          <a:r>
            <a:rPr lang="en-US" sz="1600" b="1" i="1" kern="1200" baseline="0" dirty="0">
              <a:latin typeface="Candara" panose="020E0502030303020204" pitchFamily="34" charset="0"/>
            </a:rPr>
            <a:t>Gulati Enterprise V/s. Central Broad of Indirect Taxes and Customs &amp; Ors.2022-TIOL-750-HC-DEL-GST.</a:t>
          </a:r>
          <a:endParaRPr lang="en-IN" sz="1600" kern="1200" dirty="0">
            <a:latin typeface="Candara" panose="020E0502030303020204" pitchFamily="34" charset="0"/>
          </a:endParaRPr>
        </a:p>
      </dsp:txBody>
      <dsp:txXfrm>
        <a:off x="38562" y="2793689"/>
        <a:ext cx="11382563" cy="712822"/>
      </dsp:txXfrm>
    </dsp:sp>
    <dsp:sp modelId="{57A5846F-8BD7-440F-9201-16FBD075072B}">
      <dsp:nvSpPr>
        <dsp:cNvPr id="0" name=""/>
        <dsp:cNvSpPr/>
      </dsp:nvSpPr>
      <dsp:spPr>
        <a:xfrm>
          <a:off x="0" y="3876874"/>
          <a:ext cx="11459687" cy="712351"/>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latin typeface="Candara" panose="020E0502030303020204" pitchFamily="34" charset="0"/>
            </a:rPr>
            <a:t>Pre-show cause notice consultation mandatory before issuance of SCN.</a:t>
          </a:r>
          <a:r>
            <a:rPr lang="en-US" sz="1600" b="1" i="1" kern="1200" dirty="0">
              <a:latin typeface="Candara" panose="020E0502030303020204" pitchFamily="34" charset="0"/>
            </a:rPr>
            <a:t> </a:t>
          </a:r>
          <a:r>
            <a:rPr lang="en-US" sz="1600" b="1" i="1" kern="1200" dirty="0" err="1">
              <a:latin typeface="Candara" panose="020E0502030303020204" pitchFamily="34" charset="0"/>
            </a:rPr>
            <a:t>Dharamshil</a:t>
          </a:r>
          <a:r>
            <a:rPr lang="en-US" sz="1600" b="1" i="1" kern="1200" dirty="0">
              <a:latin typeface="Candara" panose="020E0502030303020204" pitchFamily="34" charset="0"/>
            </a:rPr>
            <a:t> Agencies Vs. Union of India- R/SCA No. 8255 of 2019. </a:t>
          </a:r>
          <a:endParaRPr lang="en-IN" sz="1600" b="1" i="1" kern="1200" dirty="0">
            <a:latin typeface="Candara" panose="020E0502030303020204" pitchFamily="34" charset="0"/>
          </a:endParaRPr>
        </a:p>
      </dsp:txBody>
      <dsp:txXfrm>
        <a:off x="34774" y="3911648"/>
        <a:ext cx="11390139" cy="642803"/>
      </dsp:txXfrm>
    </dsp:sp>
    <dsp:sp modelId="{C0D68EA9-65CB-4103-B056-EB0F81E4F86B}">
      <dsp:nvSpPr>
        <dsp:cNvPr id="0" name=""/>
        <dsp:cNvSpPr/>
      </dsp:nvSpPr>
      <dsp:spPr>
        <a:xfrm>
          <a:off x="0" y="4710078"/>
          <a:ext cx="11459687" cy="712351"/>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0" i="0" kern="1200" dirty="0">
              <a:latin typeface="Candara" panose="020E0502030303020204" pitchFamily="34" charset="0"/>
            </a:rPr>
            <a:t>Form GST DRC-01A is a pre-SCN intimation-principles of Natural Justice must be followed. </a:t>
          </a:r>
          <a:r>
            <a:rPr lang="en-US" sz="1600" b="0" i="0" kern="1200" dirty="0" err="1">
              <a:latin typeface="Candara" panose="020E0502030303020204" pitchFamily="34" charset="0"/>
            </a:rPr>
            <a:t>Nanhey</a:t>
          </a:r>
          <a:r>
            <a:rPr lang="en-US" sz="1600" b="0" i="0" kern="1200" dirty="0">
              <a:latin typeface="Candara" panose="020E0502030303020204" pitchFamily="34" charset="0"/>
            </a:rPr>
            <a:t> Mal Munna Lal Vs. state of U.P. (Allahabad High Court) -</a:t>
          </a:r>
          <a:endParaRPr lang="en-IN" sz="1600" b="0" i="0" kern="1200" dirty="0">
            <a:latin typeface="Candara" panose="020E0502030303020204" pitchFamily="34" charset="0"/>
          </a:endParaRPr>
        </a:p>
      </dsp:txBody>
      <dsp:txXfrm>
        <a:off x="34774" y="4744852"/>
        <a:ext cx="11390139" cy="64280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5BF6BB-5DFD-0643-9B99-3D2FFC0B1309}">
      <dsp:nvSpPr>
        <dsp:cNvPr id="0" name=""/>
        <dsp:cNvSpPr/>
      </dsp:nvSpPr>
      <dsp:spPr>
        <a:xfrm>
          <a:off x="0" y="306028"/>
          <a:ext cx="11800114" cy="69615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5820" tIns="354076" rIns="915820" bIns="113792" numCol="1" spcCol="1270" anchor="t" anchorCtr="0">
          <a:noAutofit/>
        </a:bodyPr>
        <a:lstStyle/>
        <a:p>
          <a:pPr marL="0" lvl="1" indent="0" algn="l" defTabSz="711200">
            <a:lnSpc>
              <a:spcPct val="90000"/>
            </a:lnSpc>
            <a:spcBef>
              <a:spcPct val="0"/>
            </a:spcBef>
            <a:spcAft>
              <a:spcPct val="15000"/>
            </a:spcAft>
            <a:buNone/>
            <a:tabLst/>
          </a:pPr>
          <a:r>
            <a:rPr lang="en-US" sz="1600" i="1" kern="1200" dirty="0" err="1">
              <a:latin typeface="Candara" panose="020E0502030303020204" pitchFamily="34" charset="0"/>
            </a:rPr>
            <a:t>Rochem</a:t>
          </a:r>
          <a:r>
            <a:rPr lang="en-US" sz="1600" i="1" kern="1200" baseline="0" dirty="0">
              <a:latin typeface="Candara" panose="020E0502030303020204" pitchFamily="34" charset="0"/>
            </a:rPr>
            <a:t> Separation Systems (India)Pvt. Ltd. V/s. Union of India &amp; </a:t>
          </a:r>
          <a:r>
            <a:rPr lang="en-US" sz="1600" i="1" kern="1200" baseline="0" dirty="0" err="1">
              <a:latin typeface="Candara" panose="020E0502030303020204" pitchFamily="34" charset="0"/>
            </a:rPr>
            <a:t>Ors</a:t>
          </a:r>
          <a:r>
            <a:rPr lang="en-US" sz="1600" i="1" kern="1200" baseline="0" dirty="0">
              <a:latin typeface="Candara" panose="020E0502030303020204" pitchFamily="34" charset="0"/>
            </a:rPr>
            <a:t>. [2023-TIOL-416-HC-MUM-GST]</a:t>
          </a:r>
          <a:endParaRPr lang="en-IN" sz="1600" i="1" kern="1200" dirty="0">
            <a:latin typeface="Candara" panose="020E0502030303020204" pitchFamily="34" charset="0"/>
          </a:endParaRPr>
        </a:p>
      </dsp:txBody>
      <dsp:txXfrm>
        <a:off x="0" y="306028"/>
        <a:ext cx="11800114" cy="696150"/>
      </dsp:txXfrm>
    </dsp:sp>
    <dsp:sp modelId="{87A7FB68-1802-0A48-B525-0C01ADF9F8FE}">
      <dsp:nvSpPr>
        <dsp:cNvPr id="0" name=""/>
        <dsp:cNvSpPr/>
      </dsp:nvSpPr>
      <dsp:spPr>
        <a:xfrm>
          <a:off x="590005" y="55108"/>
          <a:ext cx="8260079" cy="501840"/>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312211" tIns="0" rIns="312211" bIns="0" numCol="1" spcCol="1270" anchor="ctr" anchorCtr="0">
          <a:noAutofit/>
        </a:bodyPr>
        <a:lstStyle/>
        <a:p>
          <a:pPr marL="0" lvl="0" indent="0" algn="l" defTabSz="711200">
            <a:lnSpc>
              <a:spcPct val="90000"/>
            </a:lnSpc>
            <a:spcBef>
              <a:spcPct val="0"/>
            </a:spcBef>
            <a:spcAft>
              <a:spcPct val="35000"/>
            </a:spcAft>
            <a:buNone/>
          </a:pPr>
          <a:r>
            <a:rPr lang="en-IN" sz="1600" b="1" i="1" u="none" kern="1200" dirty="0">
              <a:latin typeface="Candara" panose="020E0502030303020204" pitchFamily="34" charset="0"/>
            </a:rPr>
            <a:t>Issue of mandatory pre-consultation before Issue of SCN. </a:t>
          </a:r>
          <a:endParaRPr lang="en-IN" sz="1600" i="1" kern="1200" dirty="0">
            <a:latin typeface="Candara" panose="020E0502030303020204" pitchFamily="34" charset="0"/>
          </a:endParaRPr>
        </a:p>
      </dsp:txBody>
      <dsp:txXfrm>
        <a:off x="614503" y="79606"/>
        <a:ext cx="8211083" cy="452844"/>
      </dsp:txXfrm>
    </dsp:sp>
    <dsp:sp modelId="{F1E28F71-172D-DB45-8025-063E0AF96473}">
      <dsp:nvSpPr>
        <dsp:cNvPr id="0" name=""/>
        <dsp:cNvSpPr/>
      </dsp:nvSpPr>
      <dsp:spPr>
        <a:xfrm>
          <a:off x="0" y="1344898"/>
          <a:ext cx="11800114" cy="69615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5820" tIns="354076" rIns="915820" bIns="113792" numCol="1" spcCol="1270" anchor="t" anchorCtr="0">
          <a:noAutofit/>
        </a:bodyPr>
        <a:lstStyle/>
        <a:p>
          <a:pPr marL="0" lvl="1" indent="0" algn="l" defTabSz="711200">
            <a:lnSpc>
              <a:spcPct val="90000"/>
            </a:lnSpc>
            <a:spcBef>
              <a:spcPct val="0"/>
            </a:spcBef>
            <a:spcAft>
              <a:spcPct val="15000"/>
            </a:spcAft>
            <a:buNone/>
            <a:tabLst/>
          </a:pPr>
          <a:r>
            <a:rPr lang="en-US" sz="1600" i="1" kern="1200" dirty="0">
              <a:latin typeface="Candara" panose="020E0502030303020204" pitchFamily="34" charset="0"/>
            </a:rPr>
            <a:t>CJ</a:t>
          </a:r>
          <a:r>
            <a:rPr lang="en-US" sz="1600" i="1" kern="1200" baseline="0" dirty="0">
              <a:latin typeface="Candara" panose="020E0502030303020204" pitchFamily="34" charset="0"/>
            </a:rPr>
            <a:t> </a:t>
          </a:r>
          <a:r>
            <a:rPr lang="en-US" sz="1600" i="1" kern="1200" baseline="0" dirty="0" err="1">
              <a:latin typeface="Candara" panose="020E0502030303020204" pitchFamily="34" charset="0"/>
            </a:rPr>
            <a:t>Darcl</a:t>
          </a:r>
          <a:r>
            <a:rPr lang="en-US" sz="1600" i="1" kern="1200" baseline="0" dirty="0">
              <a:latin typeface="Candara" panose="020E0502030303020204" pitchFamily="34" charset="0"/>
            </a:rPr>
            <a:t> Logistics Limited V/s Union of India [2023-TIOL-247—HC-JHARKHAND-GST]</a:t>
          </a:r>
          <a:endParaRPr lang="en-IN" sz="1600" i="1" kern="1200" dirty="0">
            <a:latin typeface="Candara" panose="020E0502030303020204" pitchFamily="34" charset="0"/>
          </a:endParaRPr>
        </a:p>
      </dsp:txBody>
      <dsp:txXfrm>
        <a:off x="0" y="1344898"/>
        <a:ext cx="11800114" cy="696150"/>
      </dsp:txXfrm>
    </dsp:sp>
    <dsp:sp modelId="{69B85593-A90F-A444-9DE9-8129DD8CC3BD}">
      <dsp:nvSpPr>
        <dsp:cNvPr id="0" name=""/>
        <dsp:cNvSpPr/>
      </dsp:nvSpPr>
      <dsp:spPr>
        <a:xfrm>
          <a:off x="590005" y="1093978"/>
          <a:ext cx="8353418" cy="501840"/>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312211" tIns="0" rIns="312211" bIns="0" numCol="1" spcCol="1270" anchor="ctr" anchorCtr="0">
          <a:noAutofit/>
        </a:bodyPr>
        <a:lstStyle/>
        <a:p>
          <a:pPr marL="0" lvl="0" indent="0" algn="l" defTabSz="711200">
            <a:lnSpc>
              <a:spcPct val="90000"/>
            </a:lnSpc>
            <a:spcBef>
              <a:spcPct val="0"/>
            </a:spcBef>
            <a:spcAft>
              <a:spcPct val="35000"/>
            </a:spcAft>
            <a:buNone/>
          </a:pPr>
          <a:r>
            <a:rPr lang="en-US" sz="1600" b="1" i="1" kern="1200" dirty="0">
              <a:latin typeface="Candara" panose="020E0502030303020204" pitchFamily="34" charset="0"/>
            </a:rPr>
            <a:t>Revenue Department cannot go beyond scope of SCN to create new ground at adjudication stage </a:t>
          </a:r>
          <a:endParaRPr lang="en-IN" sz="1600" b="1" i="1" kern="1200" dirty="0">
            <a:latin typeface="Candara" panose="020E0502030303020204" pitchFamily="34" charset="0"/>
          </a:endParaRPr>
        </a:p>
      </dsp:txBody>
      <dsp:txXfrm>
        <a:off x="614503" y="1118476"/>
        <a:ext cx="8304422" cy="452844"/>
      </dsp:txXfrm>
    </dsp:sp>
    <dsp:sp modelId="{4009713C-44EE-EE4C-88AC-4CBDB1A72B7A}">
      <dsp:nvSpPr>
        <dsp:cNvPr id="0" name=""/>
        <dsp:cNvSpPr/>
      </dsp:nvSpPr>
      <dsp:spPr>
        <a:xfrm>
          <a:off x="0" y="2383768"/>
          <a:ext cx="11800114" cy="69615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5820" tIns="354076" rIns="915820" bIns="113792" numCol="1" spcCol="1270" anchor="t" anchorCtr="0">
          <a:noAutofit/>
        </a:bodyPr>
        <a:lstStyle/>
        <a:p>
          <a:pPr marL="171450" lvl="1" indent="-171450" algn="l" defTabSz="711200">
            <a:lnSpc>
              <a:spcPct val="90000"/>
            </a:lnSpc>
            <a:spcBef>
              <a:spcPct val="0"/>
            </a:spcBef>
            <a:spcAft>
              <a:spcPct val="15000"/>
            </a:spcAft>
            <a:buNone/>
          </a:pPr>
          <a:r>
            <a:rPr lang="en-US" sz="1600" i="1" kern="1200" dirty="0">
              <a:latin typeface="Candara" panose="020E0502030303020204" pitchFamily="34" charset="0"/>
            </a:rPr>
            <a:t>Surendra Kumar Jain V/s. Principal Commissioner &amp; </a:t>
          </a:r>
          <a:r>
            <a:rPr lang="en-US" sz="1600" i="1" kern="1200" dirty="0" err="1">
              <a:latin typeface="Candara" panose="020E0502030303020204" pitchFamily="34" charset="0"/>
            </a:rPr>
            <a:t>Anr</a:t>
          </a:r>
          <a:r>
            <a:rPr lang="en-US" sz="1600" i="1" kern="1200" dirty="0">
              <a:latin typeface="Candara" panose="020E0502030303020204" pitchFamily="34" charset="0"/>
            </a:rPr>
            <a:t>. W.P.(C) 17700/2022(Del HC)</a:t>
          </a:r>
          <a:endParaRPr lang="en-IN" sz="1600" i="1" kern="1200" dirty="0">
            <a:latin typeface="Candara" panose="020E0502030303020204" pitchFamily="34" charset="0"/>
          </a:endParaRPr>
        </a:p>
      </dsp:txBody>
      <dsp:txXfrm>
        <a:off x="0" y="2383768"/>
        <a:ext cx="11800114" cy="696150"/>
      </dsp:txXfrm>
    </dsp:sp>
    <dsp:sp modelId="{8D39D144-8862-FA48-B545-BE34FAFE7EA7}">
      <dsp:nvSpPr>
        <dsp:cNvPr id="0" name=""/>
        <dsp:cNvSpPr/>
      </dsp:nvSpPr>
      <dsp:spPr>
        <a:xfrm>
          <a:off x="590005" y="2132848"/>
          <a:ext cx="8260079" cy="501840"/>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312211" tIns="0" rIns="312211" bIns="0" numCol="1" spcCol="1270" anchor="ctr" anchorCtr="0">
          <a:noAutofit/>
        </a:bodyPr>
        <a:lstStyle/>
        <a:p>
          <a:pPr marL="0" lvl="0" indent="0" algn="l" defTabSz="711200">
            <a:lnSpc>
              <a:spcPct val="90000"/>
            </a:lnSpc>
            <a:spcBef>
              <a:spcPct val="0"/>
            </a:spcBef>
            <a:spcAft>
              <a:spcPct val="35000"/>
            </a:spcAft>
            <a:buNone/>
          </a:pPr>
          <a:r>
            <a:rPr lang="en-US" sz="1600" b="1" i="1" kern="1200" dirty="0">
              <a:latin typeface="Candara" panose="020E0502030303020204" pitchFamily="34" charset="0"/>
            </a:rPr>
            <a:t>SCN</a:t>
          </a:r>
          <a:r>
            <a:rPr lang="en-US" sz="1600" b="1" i="1" kern="1200" baseline="0" dirty="0">
              <a:latin typeface="Candara" panose="020E0502030303020204" pitchFamily="34" charset="0"/>
            </a:rPr>
            <a:t> issued without reasons/allegations violates principles of Natural Justice.</a:t>
          </a:r>
          <a:endParaRPr lang="en-IN" sz="1600" b="1" i="1" kern="1200" dirty="0">
            <a:latin typeface="Candara" panose="020E0502030303020204" pitchFamily="34" charset="0"/>
          </a:endParaRPr>
        </a:p>
      </dsp:txBody>
      <dsp:txXfrm>
        <a:off x="614503" y="2157346"/>
        <a:ext cx="8211083" cy="452844"/>
      </dsp:txXfrm>
    </dsp:sp>
    <dsp:sp modelId="{80503097-2BE9-3249-A786-BD3A8E32F192}">
      <dsp:nvSpPr>
        <dsp:cNvPr id="0" name=""/>
        <dsp:cNvSpPr/>
      </dsp:nvSpPr>
      <dsp:spPr>
        <a:xfrm>
          <a:off x="0" y="3422638"/>
          <a:ext cx="11800114" cy="937125"/>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5820" tIns="354076" rIns="915820" bIns="113792" numCol="1" spcCol="1270" anchor="t" anchorCtr="0">
          <a:noAutofit/>
        </a:bodyPr>
        <a:lstStyle/>
        <a:p>
          <a:pPr marL="0" lvl="1" indent="0" algn="l" defTabSz="711200">
            <a:lnSpc>
              <a:spcPct val="90000"/>
            </a:lnSpc>
            <a:spcBef>
              <a:spcPct val="0"/>
            </a:spcBef>
            <a:spcAft>
              <a:spcPct val="15000"/>
            </a:spcAft>
            <a:buNone/>
            <a:tabLst/>
          </a:pPr>
          <a:r>
            <a:rPr lang="en-IN" sz="1600" b="0" i="1" u="none" kern="1200" dirty="0">
              <a:latin typeface="Candara" panose="020E0502030303020204" pitchFamily="34" charset="0"/>
            </a:rPr>
            <a:t>NTC Industries Ltd vs State Tax Officer [MAT 557 of 2022 with IA No. CAN 1 of 2022], Balaji Traders Vs STO [2021-TIOL-2068-HC-MAD-GST]</a:t>
          </a:r>
        </a:p>
      </dsp:txBody>
      <dsp:txXfrm>
        <a:off x="0" y="3422638"/>
        <a:ext cx="11800114" cy="937125"/>
      </dsp:txXfrm>
    </dsp:sp>
    <dsp:sp modelId="{0B27FB0F-F247-F04C-A70C-EBDE62A52CBB}">
      <dsp:nvSpPr>
        <dsp:cNvPr id="0" name=""/>
        <dsp:cNvSpPr/>
      </dsp:nvSpPr>
      <dsp:spPr>
        <a:xfrm>
          <a:off x="590005" y="3171718"/>
          <a:ext cx="8260079" cy="501840"/>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312211" tIns="0" rIns="312211" bIns="0" numCol="1" spcCol="1270" anchor="ctr" anchorCtr="0">
          <a:noAutofit/>
        </a:bodyPr>
        <a:lstStyle/>
        <a:p>
          <a:pPr marL="0" lvl="0" indent="0" algn="l" defTabSz="711200">
            <a:lnSpc>
              <a:spcPct val="90000"/>
            </a:lnSpc>
            <a:spcBef>
              <a:spcPct val="0"/>
            </a:spcBef>
            <a:spcAft>
              <a:spcPct val="35000"/>
            </a:spcAft>
            <a:buNone/>
          </a:pPr>
          <a:r>
            <a:rPr lang="en-IN" sz="1600" b="1" i="1" kern="1200" dirty="0">
              <a:latin typeface="Candara" panose="020E0502030303020204" pitchFamily="34" charset="0"/>
            </a:rPr>
            <a:t>Sufficient time should be given to submit reply to SCN</a:t>
          </a:r>
        </a:p>
      </dsp:txBody>
      <dsp:txXfrm>
        <a:off x="614503" y="3196216"/>
        <a:ext cx="8211083" cy="452844"/>
      </dsp:txXfrm>
    </dsp:sp>
    <dsp:sp modelId="{A38D2A0F-7F28-1740-97D2-F66C44033028}">
      <dsp:nvSpPr>
        <dsp:cNvPr id="0" name=""/>
        <dsp:cNvSpPr/>
      </dsp:nvSpPr>
      <dsp:spPr>
        <a:xfrm>
          <a:off x="0" y="4702483"/>
          <a:ext cx="11800114" cy="696150"/>
        </a:xfrm>
        <a:prstGeom prst="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915820" tIns="354076" rIns="915820" bIns="113792" numCol="1" spcCol="1270" anchor="t" anchorCtr="0">
          <a:noAutofit/>
        </a:bodyPr>
        <a:lstStyle/>
        <a:p>
          <a:pPr marL="0" lvl="1" indent="0" algn="l" defTabSz="711200">
            <a:lnSpc>
              <a:spcPct val="90000"/>
            </a:lnSpc>
            <a:spcBef>
              <a:spcPct val="0"/>
            </a:spcBef>
            <a:spcAft>
              <a:spcPct val="15000"/>
            </a:spcAft>
            <a:buNone/>
          </a:pPr>
          <a:r>
            <a:rPr lang="en-IN" sz="1600" b="0" i="1" u="none" kern="1200" dirty="0">
              <a:latin typeface="Candara" panose="020E0502030303020204" pitchFamily="34" charset="0"/>
            </a:rPr>
            <a:t>D Rama </a:t>
          </a:r>
          <a:r>
            <a:rPr lang="en-IN" sz="1600" b="0" i="1" u="none" kern="1200" dirty="0" err="1">
              <a:latin typeface="Candara" panose="020E0502030303020204" pitchFamily="34" charset="0"/>
            </a:rPr>
            <a:t>Kotiah</a:t>
          </a:r>
          <a:r>
            <a:rPr lang="en-IN" sz="1600" b="0" i="1" u="none" kern="1200" dirty="0">
              <a:latin typeface="Candara" panose="020E0502030303020204" pitchFamily="34" charset="0"/>
            </a:rPr>
            <a:t> And Company Vs State Of Andhra Pradesh [2018-TIOL-3108-HC-AP-GST]</a:t>
          </a:r>
        </a:p>
      </dsp:txBody>
      <dsp:txXfrm>
        <a:off x="0" y="4702483"/>
        <a:ext cx="11800114" cy="696150"/>
      </dsp:txXfrm>
    </dsp:sp>
    <dsp:sp modelId="{9C60FFF8-74A7-174A-AA2F-20C4016141F9}">
      <dsp:nvSpPr>
        <dsp:cNvPr id="0" name=""/>
        <dsp:cNvSpPr/>
      </dsp:nvSpPr>
      <dsp:spPr>
        <a:xfrm>
          <a:off x="590005" y="4451563"/>
          <a:ext cx="8260079" cy="501840"/>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312211" tIns="0" rIns="312211" bIns="0" numCol="1" spcCol="1270" anchor="ctr" anchorCtr="0">
          <a:noAutofit/>
        </a:bodyPr>
        <a:lstStyle/>
        <a:p>
          <a:pPr marL="0" lvl="0" indent="0" algn="l" defTabSz="711200">
            <a:lnSpc>
              <a:spcPct val="90000"/>
            </a:lnSpc>
            <a:spcBef>
              <a:spcPct val="0"/>
            </a:spcBef>
            <a:spcAft>
              <a:spcPct val="35000"/>
            </a:spcAft>
            <a:buNone/>
            <a:tabLst/>
          </a:pPr>
          <a:r>
            <a:rPr lang="en-IN" sz="1600" b="1" i="1" u="none" kern="1200" dirty="0">
              <a:latin typeface="Candara" panose="020E0502030303020204" pitchFamily="34" charset="0"/>
            </a:rPr>
            <a:t>SCN to be issued before raising demand of penalty. </a:t>
          </a:r>
        </a:p>
      </dsp:txBody>
      <dsp:txXfrm>
        <a:off x="614503" y="4476061"/>
        <a:ext cx="8211083" cy="45284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1A8DB3-E257-5B44-9B34-8BBDB0813300}">
      <dsp:nvSpPr>
        <dsp:cNvPr id="0" name=""/>
        <dsp:cNvSpPr/>
      </dsp:nvSpPr>
      <dsp:spPr>
        <a:xfrm>
          <a:off x="0" y="295044"/>
          <a:ext cx="12094029" cy="639450"/>
        </a:xfrm>
        <a:prstGeom prst="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938631" tIns="291592" rIns="938631" bIns="113792" numCol="1" spcCol="1270" anchor="t" anchorCtr="0">
          <a:noAutofit/>
        </a:bodyPr>
        <a:lstStyle/>
        <a:p>
          <a:pPr marL="171450" lvl="1" indent="-171450" algn="l" defTabSz="711200">
            <a:lnSpc>
              <a:spcPct val="90000"/>
            </a:lnSpc>
            <a:spcBef>
              <a:spcPct val="0"/>
            </a:spcBef>
            <a:spcAft>
              <a:spcPct val="15000"/>
            </a:spcAft>
            <a:buNone/>
          </a:pPr>
          <a:r>
            <a:rPr lang="en-US" sz="1600" i="1" kern="1200" dirty="0" err="1">
              <a:latin typeface="Candara" panose="020E0502030303020204" pitchFamily="34" charset="0"/>
            </a:rPr>
            <a:t>Wallem</a:t>
          </a:r>
          <a:r>
            <a:rPr lang="en-US" sz="1600" i="1" kern="1200" baseline="0" dirty="0">
              <a:latin typeface="Candara" panose="020E0502030303020204" pitchFamily="34" charset="0"/>
            </a:rPr>
            <a:t> </a:t>
          </a:r>
          <a:r>
            <a:rPr lang="en-US" sz="1600" i="1" kern="1200" baseline="0" dirty="0" err="1">
              <a:latin typeface="Candara" panose="020E0502030303020204" pitchFamily="34" charset="0"/>
            </a:rPr>
            <a:t>shipmanagment</a:t>
          </a:r>
          <a:r>
            <a:rPr lang="en-US" sz="1600" i="1" kern="1200" baseline="0" dirty="0">
              <a:latin typeface="Candara" panose="020E0502030303020204" pitchFamily="34" charset="0"/>
            </a:rPr>
            <a:t> (India) Pvt Ltd. Vs. The Union of India &amp; </a:t>
          </a:r>
          <a:r>
            <a:rPr lang="en-US" sz="1600" i="1" kern="1200" baseline="0" dirty="0" err="1">
              <a:latin typeface="Candara" panose="020E0502030303020204" pitchFamily="34" charset="0"/>
            </a:rPr>
            <a:t>Ors</a:t>
          </a:r>
          <a:r>
            <a:rPr lang="en-US" sz="1600" i="1" kern="1200" baseline="0" dirty="0">
              <a:latin typeface="Candara" panose="020E0502030303020204" pitchFamily="34" charset="0"/>
            </a:rPr>
            <a:t>. –Bombay </a:t>
          </a:r>
          <a:r>
            <a:rPr lang="en-US" sz="1600" i="1" kern="1200" baseline="0" dirty="0" err="1">
              <a:latin typeface="Candara" panose="020E0502030303020204" pitchFamily="34" charset="0"/>
            </a:rPr>
            <a:t>Hc</a:t>
          </a:r>
          <a:r>
            <a:rPr lang="en-US" sz="1600" i="1" kern="1200" baseline="0" dirty="0">
              <a:latin typeface="Candara" panose="020E0502030303020204" pitchFamily="34" charset="0"/>
            </a:rPr>
            <a:t> –Writ Petition No. 3460 of 2021 </a:t>
          </a:r>
          <a:endParaRPr lang="en-US" sz="1600" i="1" kern="1200" dirty="0">
            <a:latin typeface="Candara" panose="020E0502030303020204" pitchFamily="34" charset="0"/>
          </a:endParaRPr>
        </a:p>
      </dsp:txBody>
      <dsp:txXfrm>
        <a:off x="0" y="295044"/>
        <a:ext cx="12094029" cy="639450"/>
      </dsp:txXfrm>
    </dsp:sp>
    <dsp:sp modelId="{049B02DB-D264-2D42-9511-F9C629D00D47}">
      <dsp:nvSpPr>
        <dsp:cNvPr id="0" name=""/>
        <dsp:cNvSpPr/>
      </dsp:nvSpPr>
      <dsp:spPr>
        <a:xfrm>
          <a:off x="575765" y="32422"/>
          <a:ext cx="11515299" cy="413280"/>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319988" tIns="0" rIns="319988" bIns="0" numCol="1" spcCol="1270" anchor="ctr" anchorCtr="0">
          <a:noAutofit/>
        </a:bodyPr>
        <a:lstStyle/>
        <a:p>
          <a:pPr marL="0" lvl="0" indent="0" algn="just" defTabSz="711200">
            <a:lnSpc>
              <a:spcPct val="90000"/>
            </a:lnSpc>
            <a:spcBef>
              <a:spcPct val="0"/>
            </a:spcBef>
            <a:spcAft>
              <a:spcPct val="35000"/>
            </a:spcAft>
            <a:buNone/>
          </a:pPr>
          <a:r>
            <a:rPr lang="en-US" sz="1600" b="1" kern="1200" dirty="0">
              <a:latin typeface="Candara" panose="020E0502030303020204" pitchFamily="34" charset="0"/>
            </a:rPr>
            <a:t>Assessee should get reasonable time to file reply. </a:t>
          </a:r>
        </a:p>
      </dsp:txBody>
      <dsp:txXfrm>
        <a:off x="595940" y="52597"/>
        <a:ext cx="11474949" cy="372930"/>
      </dsp:txXfrm>
    </dsp:sp>
    <dsp:sp modelId="{669F9D58-546D-E847-BD70-6051527D0152}">
      <dsp:nvSpPr>
        <dsp:cNvPr id="0" name=""/>
        <dsp:cNvSpPr/>
      </dsp:nvSpPr>
      <dsp:spPr>
        <a:xfrm>
          <a:off x="0" y="1160752"/>
          <a:ext cx="12094029" cy="639450"/>
        </a:xfrm>
        <a:prstGeom prst="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938631" tIns="291592" rIns="938631" bIns="113792" numCol="1" spcCol="1270" anchor="t" anchorCtr="0">
          <a:noAutofit/>
        </a:bodyPr>
        <a:lstStyle/>
        <a:p>
          <a:pPr marL="171450" lvl="1" indent="-171450" algn="just" defTabSz="711200">
            <a:lnSpc>
              <a:spcPct val="90000"/>
            </a:lnSpc>
            <a:spcBef>
              <a:spcPct val="0"/>
            </a:spcBef>
            <a:spcAft>
              <a:spcPct val="15000"/>
            </a:spcAft>
            <a:buNone/>
          </a:pPr>
          <a:r>
            <a:rPr lang="en-US" sz="1600" i="1" kern="1200" dirty="0" err="1">
              <a:latin typeface="Candara" panose="020E0502030303020204" pitchFamily="34" charset="0"/>
            </a:rPr>
            <a:t>Acambis</a:t>
          </a:r>
          <a:r>
            <a:rPr lang="en-US" sz="1600" i="1" kern="1200" dirty="0">
              <a:latin typeface="Candara" panose="020E0502030303020204" pitchFamily="34" charset="0"/>
            </a:rPr>
            <a:t> Helpline Management Pvt. Ltd. V/s. Union of India (Allahabad High Court)(Writ Tax No. 185 of 2022)</a:t>
          </a:r>
          <a:endParaRPr lang="en-IN" sz="1600" i="1" kern="1200" dirty="0">
            <a:latin typeface="Candara" panose="020E0502030303020204" pitchFamily="34" charset="0"/>
          </a:endParaRPr>
        </a:p>
      </dsp:txBody>
      <dsp:txXfrm>
        <a:off x="0" y="1160752"/>
        <a:ext cx="12094029" cy="639450"/>
      </dsp:txXfrm>
    </dsp:sp>
    <dsp:sp modelId="{881F8ECB-FC52-8B4F-8B65-3A0932480E10}">
      <dsp:nvSpPr>
        <dsp:cNvPr id="0" name=""/>
        <dsp:cNvSpPr/>
      </dsp:nvSpPr>
      <dsp:spPr>
        <a:xfrm>
          <a:off x="575765" y="954112"/>
          <a:ext cx="11515299" cy="413280"/>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319988" tIns="0" rIns="319988" bIns="0" numCol="1" spcCol="1270" anchor="ctr" anchorCtr="0">
          <a:noAutofit/>
        </a:bodyPr>
        <a:lstStyle/>
        <a:p>
          <a:pPr marL="0" lvl="0" indent="0" algn="just" defTabSz="711200">
            <a:lnSpc>
              <a:spcPct val="90000"/>
            </a:lnSpc>
            <a:spcBef>
              <a:spcPct val="0"/>
            </a:spcBef>
            <a:spcAft>
              <a:spcPct val="35000"/>
            </a:spcAft>
            <a:buNone/>
          </a:pPr>
          <a:r>
            <a:rPr lang="en-US" sz="1600" b="1" kern="1200" dirty="0">
              <a:latin typeface="Candara" panose="020E0502030303020204" pitchFamily="34" charset="0"/>
            </a:rPr>
            <a:t>Mere no reply to SCN cannot be ground for cancellation of GST registration. </a:t>
          </a:r>
        </a:p>
      </dsp:txBody>
      <dsp:txXfrm>
        <a:off x="595940" y="974287"/>
        <a:ext cx="11474949" cy="372930"/>
      </dsp:txXfrm>
    </dsp:sp>
    <dsp:sp modelId="{84E20CB8-4E16-9345-9883-7505B84F8790}">
      <dsp:nvSpPr>
        <dsp:cNvPr id="0" name=""/>
        <dsp:cNvSpPr/>
      </dsp:nvSpPr>
      <dsp:spPr>
        <a:xfrm>
          <a:off x="0" y="2252742"/>
          <a:ext cx="12094029" cy="639450"/>
        </a:xfrm>
        <a:prstGeom prst="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938631" tIns="291592" rIns="938631" bIns="113792" numCol="1" spcCol="1270" anchor="t" anchorCtr="0">
          <a:noAutofit/>
        </a:bodyPr>
        <a:lstStyle/>
        <a:p>
          <a:pPr marL="171450" lvl="1" indent="-171450" algn="just" defTabSz="711200">
            <a:lnSpc>
              <a:spcPct val="90000"/>
            </a:lnSpc>
            <a:spcBef>
              <a:spcPct val="0"/>
            </a:spcBef>
            <a:spcAft>
              <a:spcPct val="15000"/>
            </a:spcAft>
            <a:buNone/>
          </a:pPr>
          <a:r>
            <a:rPr lang="en-IN" sz="1600" i="1" kern="1200" dirty="0">
              <a:latin typeface="Candara" panose="020E0502030303020204" pitchFamily="34" charset="0"/>
            </a:rPr>
            <a:t>Subway Systems India Pvt Ltd. vs. UOI [TS-639-HC(P&amp;H)-2021-GST]</a:t>
          </a:r>
        </a:p>
      </dsp:txBody>
      <dsp:txXfrm>
        <a:off x="0" y="2252742"/>
        <a:ext cx="12094029" cy="639450"/>
      </dsp:txXfrm>
    </dsp:sp>
    <dsp:sp modelId="{F0F541D3-C434-1046-AED4-21A342CD6ACF}">
      <dsp:nvSpPr>
        <dsp:cNvPr id="0" name=""/>
        <dsp:cNvSpPr/>
      </dsp:nvSpPr>
      <dsp:spPr>
        <a:xfrm>
          <a:off x="575765" y="1875802"/>
          <a:ext cx="11515299" cy="583580"/>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319988" tIns="0" rIns="319988" bIns="0" numCol="1" spcCol="1270" anchor="ctr" anchorCtr="0">
          <a:noAutofit/>
        </a:bodyPr>
        <a:lstStyle/>
        <a:p>
          <a:pPr marL="0" lvl="0" indent="0" algn="just" defTabSz="711200">
            <a:lnSpc>
              <a:spcPct val="90000"/>
            </a:lnSpc>
            <a:spcBef>
              <a:spcPct val="0"/>
            </a:spcBef>
            <a:spcAft>
              <a:spcPct val="35000"/>
            </a:spcAft>
            <a:buNone/>
          </a:pPr>
          <a:r>
            <a:rPr lang="en-US" sz="1600" b="1" kern="1200" dirty="0">
              <a:latin typeface="Candara" panose="020E0502030303020204" pitchFamily="34" charset="0"/>
            </a:rPr>
            <a:t>Multiple summons cannot be issued </a:t>
          </a:r>
          <a:r>
            <a:rPr lang="en-IN" sz="1600" b="1" kern="1200" dirty="0">
              <a:latin typeface="Candara" panose="020E0502030303020204" pitchFamily="34" charset="0"/>
            </a:rPr>
            <a:t>to assessee without giving time to assessee for submitting its reply to a summon before a second summon can be issued.</a:t>
          </a:r>
          <a:r>
            <a:rPr lang="en-IN" sz="1600" kern="1200" dirty="0">
              <a:latin typeface="Candara" panose="020E0502030303020204" pitchFamily="34" charset="0"/>
            </a:rPr>
            <a:t> </a:t>
          </a:r>
        </a:p>
      </dsp:txBody>
      <dsp:txXfrm>
        <a:off x="604253" y="1904290"/>
        <a:ext cx="11458323" cy="526604"/>
      </dsp:txXfrm>
    </dsp:sp>
    <dsp:sp modelId="{51E88E3C-22E1-4944-91F7-696F47C30AC8}">
      <dsp:nvSpPr>
        <dsp:cNvPr id="0" name=""/>
        <dsp:cNvSpPr/>
      </dsp:nvSpPr>
      <dsp:spPr>
        <a:xfrm>
          <a:off x="0" y="3174432"/>
          <a:ext cx="12094029" cy="639450"/>
        </a:xfrm>
        <a:prstGeom prst="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938631" tIns="291592" rIns="938631" bIns="113792" numCol="1" spcCol="1270" anchor="t" anchorCtr="0">
          <a:noAutofit/>
        </a:bodyPr>
        <a:lstStyle/>
        <a:p>
          <a:pPr marL="171450" lvl="1" indent="-171450" algn="just" defTabSz="711200">
            <a:lnSpc>
              <a:spcPct val="90000"/>
            </a:lnSpc>
            <a:spcBef>
              <a:spcPct val="0"/>
            </a:spcBef>
            <a:spcAft>
              <a:spcPct val="15000"/>
            </a:spcAft>
            <a:buNone/>
          </a:pPr>
          <a:r>
            <a:rPr lang="en-US" sz="1600" i="1" kern="1200" dirty="0">
              <a:latin typeface="Candara" panose="020E0502030303020204" pitchFamily="34" charset="0"/>
            </a:rPr>
            <a:t>Harshit Construction V/s. Joint Commissioner of Commercial Taxes Legal (Tela </a:t>
          </a:r>
          <a:r>
            <a:rPr lang="en-US" sz="1600" i="1" kern="1200" dirty="0" err="1">
              <a:latin typeface="Candara" panose="020E0502030303020204" pitchFamily="34" charset="0"/>
            </a:rPr>
            <a:t>Hc</a:t>
          </a:r>
          <a:r>
            <a:rPr lang="en-US" sz="1600" i="1" kern="1200" dirty="0">
              <a:latin typeface="Candara" panose="020E0502030303020204" pitchFamily="34" charset="0"/>
            </a:rPr>
            <a:t>) (WP No. 32644 of 2022)</a:t>
          </a:r>
          <a:endParaRPr lang="en-IN" sz="1600" i="1" kern="1200" dirty="0">
            <a:latin typeface="Candara" panose="020E0502030303020204" pitchFamily="34" charset="0"/>
          </a:endParaRPr>
        </a:p>
      </dsp:txBody>
      <dsp:txXfrm>
        <a:off x="0" y="3174432"/>
        <a:ext cx="12094029" cy="639450"/>
      </dsp:txXfrm>
    </dsp:sp>
    <dsp:sp modelId="{C8690ADE-8996-AF4B-9F74-6FFE08760817}">
      <dsp:nvSpPr>
        <dsp:cNvPr id="0" name=""/>
        <dsp:cNvSpPr/>
      </dsp:nvSpPr>
      <dsp:spPr>
        <a:xfrm>
          <a:off x="575765" y="2967792"/>
          <a:ext cx="11515299" cy="413280"/>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319988" tIns="0" rIns="319988" bIns="0" numCol="1" spcCol="1270" anchor="ctr" anchorCtr="0">
          <a:noAutofit/>
        </a:bodyPr>
        <a:lstStyle/>
        <a:p>
          <a:pPr marL="0" lvl="0" indent="0" algn="just" defTabSz="711200">
            <a:lnSpc>
              <a:spcPct val="90000"/>
            </a:lnSpc>
            <a:spcBef>
              <a:spcPct val="0"/>
            </a:spcBef>
            <a:spcAft>
              <a:spcPct val="35000"/>
            </a:spcAft>
            <a:buNone/>
          </a:pPr>
          <a:r>
            <a:rPr lang="en-IN" sz="1600" b="1" kern="1200" dirty="0">
              <a:latin typeface="Candara" panose="020E0502030303020204" pitchFamily="34" charset="0"/>
            </a:rPr>
            <a:t>HC slams VAT Commissioner for not granting time to Reply to SCN </a:t>
          </a:r>
        </a:p>
      </dsp:txBody>
      <dsp:txXfrm>
        <a:off x="595940" y="2987967"/>
        <a:ext cx="11474949" cy="372930"/>
      </dsp:txXfrm>
    </dsp:sp>
    <dsp:sp modelId="{830ACEAB-1131-1C4A-A6E4-8B09066CB14B}">
      <dsp:nvSpPr>
        <dsp:cNvPr id="0" name=""/>
        <dsp:cNvSpPr/>
      </dsp:nvSpPr>
      <dsp:spPr>
        <a:xfrm>
          <a:off x="0" y="4096122"/>
          <a:ext cx="12094029" cy="639450"/>
        </a:xfrm>
        <a:prstGeom prst="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938631" tIns="291592" rIns="938631" bIns="113792" numCol="1" spcCol="1270" anchor="t" anchorCtr="0">
          <a:noAutofit/>
        </a:bodyPr>
        <a:lstStyle/>
        <a:p>
          <a:pPr marL="171450" lvl="1" indent="-171450" algn="just" defTabSz="711200">
            <a:lnSpc>
              <a:spcPct val="90000"/>
            </a:lnSpc>
            <a:spcBef>
              <a:spcPct val="0"/>
            </a:spcBef>
            <a:spcAft>
              <a:spcPct val="15000"/>
            </a:spcAft>
            <a:buNone/>
          </a:pPr>
          <a:r>
            <a:rPr lang="en-IN" sz="1600" i="1" kern="1200" dirty="0">
              <a:latin typeface="Candara" panose="020E0502030303020204" pitchFamily="34" charset="0"/>
            </a:rPr>
            <a:t>Formative </a:t>
          </a:r>
          <a:r>
            <a:rPr lang="en-IN" sz="1600" i="1" kern="1200" dirty="0" err="1">
              <a:latin typeface="Candara" panose="020E0502030303020204" pitchFamily="34" charset="0"/>
            </a:rPr>
            <a:t>Tex</a:t>
          </a:r>
          <a:r>
            <a:rPr lang="en-IN" sz="1600" i="1" kern="1200" dirty="0">
              <a:latin typeface="Candara" panose="020E0502030303020204" pitchFamily="34" charset="0"/>
            </a:rPr>
            <a:t> Fax vs. State of Gujarat [TS-846-HC-2020(GUJ)-NT]</a:t>
          </a:r>
        </a:p>
      </dsp:txBody>
      <dsp:txXfrm>
        <a:off x="0" y="4096122"/>
        <a:ext cx="12094029" cy="639450"/>
      </dsp:txXfrm>
    </dsp:sp>
    <dsp:sp modelId="{6A9CA84F-F63B-9149-8D7D-12A43E519D31}">
      <dsp:nvSpPr>
        <dsp:cNvPr id="0" name=""/>
        <dsp:cNvSpPr/>
      </dsp:nvSpPr>
      <dsp:spPr>
        <a:xfrm>
          <a:off x="578729" y="3889482"/>
          <a:ext cx="11515299" cy="413280"/>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319988" tIns="0" rIns="319988" bIns="0" numCol="1" spcCol="1270" anchor="ctr" anchorCtr="0">
          <a:noAutofit/>
        </a:bodyPr>
        <a:lstStyle/>
        <a:p>
          <a:pPr marL="0" lvl="0" indent="0" algn="just" defTabSz="711200">
            <a:lnSpc>
              <a:spcPct val="90000"/>
            </a:lnSpc>
            <a:spcBef>
              <a:spcPct val="0"/>
            </a:spcBef>
            <a:spcAft>
              <a:spcPct val="35000"/>
            </a:spcAft>
            <a:buNone/>
          </a:pPr>
          <a:r>
            <a:rPr lang="en-IN" sz="1600" b="1" kern="1200" dirty="0">
              <a:latin typeface="Candara" panose="020E0502030303020204" pitchFamily="34" charset="0"/>
            </a:rPr>
            <a:t>Department to consider Assessee's representation </a:t>
          </a:r>
          <a:r>
            <a:rPr lang="en-IN" sz="1600" b="1" kern="1200" dirty="0" err="1">
              <a:latin typeface="Candara" panose="020E0502030303020204" pitchFamily="34" charset="0"/>
            </a:rPr>
            <a:t>w.r.t</a:t>
          </a:r>
          <a:r>
            <a:rPr lang="en-IN" sz="1600" b="1" kern="1200" dirty="0">
              <a:latin typeface="Candara" panose="020E0502030303020204" pitchFamily="34" charset="0"/>
            </a:rPr>
            <a:t>. simultaneous issuance of pre-show cause notice. </a:t>
          </a:r>
          <a:endParaRPr lang="en-IN" sz="1600" kern="1200" dirty="0">
            <a:latin typeface="Candara" panose="020E0502030303020204" pitchFamily="34" charset="0"/>
          </a:endParaRPr>
        </a:p>
      </dsp:txBody>
      <dsp:txXfrm>
        <a:off x="598904" y="3909657"/>
        <a:ext cx="11474949" cy="372930"/>
      </dsp:txXfrm>
    </dsp:sp>
    <dsp:sp modelId="{45E3FFC2-5C05-9C4C-B765-CE1E6DAD2AA7}">
      <dsp:nvSpPr>
        <dsp:cNvPr id="0" name=""/>
        <dsp:cNvSpPr/>
      </dsp:nvSpPr>
      <dsp:spPr>
        <a:xfrm>
          <a:off x="0" y="5017812"/>
          <a:ext cx="12094029" cy="639450"/>
        </a:xfrm>
        <a:prstGeom prst="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938631" tIns="291592" rIns="938631" bIns="113792" numCol="1" spcCol="1270" anchor="t" anchorCtr="0">
          <a:noAutofit/>
        </a:bodyPr>
        <a:lstStyle/>
        <a:p>
          <a:pPr marL="171450" lvl="1" indent="-171450" algn="just" defTabSz="711200">
            <a:lnSpc>
              <a:spcPct val="90000"/>
            </a:lnSpc>
            <a:spcBef>
              <a:spcPct val="0"/>
            </a:spcBef>
            <a:spcAft>
              <a:spcPct val="15000"/>
            </a:spcAft>
            <a:buNone/>
          </a:pPr>
          <a:r>
            <a:rPr lang="en-IN" sz="1600" b="0" i="1" kern="1200" dirty="0" err="1">
              <a:latin typeface="Candara" panose="020E0502030303020204" pitchFamily="34" charset="0"/>
            </a:rPr>
            <a:t>Brajesh</a:t>
          </a:r>
          <a:r>
            <a:rPr lang="en-IN" sz="1600" b="0" i="1" kern="1200" dirty="0">
              <a:latin typeface="Candara" panose="020E0502030303020204" pitchFamily="34" charset="0"/>
            </a:rPr>
            <a:t> Enterprises Vs. State of Bihar [2022 (57) GSTL 109 (Pat.)]</a:t>
          </a:r>
          <a:endParaRPr lang="en-IN" sz="1600" b="1" i="1" kern="1200" dirty="0">
            <a:latin typeface="Candara" panose="020E0502030303020204" pitchFamily="34" charset="0"/>
          </a:endParaRPr>
        </a:p>
      </dsp:txBody>
      <dsp:txXfrm>
        <a:off x="0" y="5017812"/>
        <a:ext cx="12094029" cy="639450"/>
      </dsp:txXfrm>
    </dsp:sp>
    <dsp:sp modelId="{C6AD6466-ADD6-3C48-88CD-1EDC87876009}">
      <dsp:nvSpPr>
        <dsp:cNvPr id="0" name=""/>
        <dsp:cNvSpPr/>
      </dsp:nvSpPr>
      <dsp:spPr>
        <a:xfrm>
          <a:off x="602929" y="4811172"/>
          <a:ext cx="11482992" cy="413280"/>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319988" tIns="0" rIns="319988" bIns="0" numCol="1" spcCol="1270" anchor="ctr" anchorCtr="0">
          <a:noAutofit/>
        </a:bodyPr>
        <a:lstStyle/>
        <a:p>
          <a:pPr marL="0" lvl="0" indent="0" algn="just" defTabSz="711200">
            <a:lnSpc>
              <a:spcPct val="90000"/>
            </a:lnSpc>
            <a:spcBef>
              <a:spcPct val="0"/>
            </a:spcBef>
            <a:spcAft>
              <a:spcPct val="35000"/>
            </a:spcAft>
            <a:buNone/>
          </a:pPr>
          <a:r>
            <a:rPr lang="en-IN" sz="1600" b="1" kern="1200" dirty="0">
              <a:latin typeface="Candara" panose="020E0502030303020204" pitchFamily="34" charset="0"/>
            </a:rPr>
            <a:t>Principles of natural justice violated when registration was cancelled without referring to SCN or response thereto:</a:t>
          </a:r>
        </a:p>
      </dsp:txBody>
      <dsp:txXfrm>
        <a:off x="623104" y="4831347"/>
        <a:ext cx="11442642" cy="37293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915740-344F-1047-BB8D-76F0BCA5839A}">
      <dsp:nvSpPr>
        <dsp:cNvPr id="0" name=""/>
        <dsp:cNvSpPr/>
      </dsp:nvSpPr>
      <dsp:spPr>
        <a:xfrm>
          <a:off x="0" y="374059"/>
          <a:ext cx="11802691" cy="12474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6020" tIns="458216" rIns="916020" bIns="113792" numCol="1" spcCol="1270" anchor="t" anchorCtr="0">
          <a:noAutofit/>
        </a:bodyPr>
        <a:lstStyle/>
        <a:p>
          <a:pPr marL="171450" lvl="1" indent="-171450" algn="l" defTabSz="711200">
            <a:lnSpc>
              <a:spcPct val="90000"/>
            </a:lnSpc>
            <a:spcBef>
              <a:spcPct val="0"/>
            </a:spcBef>
            <a:spcAft>
              <a:spcPct val="15000"/>
            </a:spcAft>
            <a:buChar char="•"/>
          </a:pPr>
          <a:r>
            <a:rPr lang="en-US" sz="1600" b="0" i="1" kern="1200">
              <a:latin typeface="Candara" panose="020E0502030303020204" pitchFamily="34" charset="0"/>
            </a:rPr>
            <a:t>M/s. Ram Textiles Ltd., Rampur Vs The Income Tax OfficeR, Rampur reported in AIR 1973 SC 1362, Kiran Gems Private Limited vs </a:t>
          </a:r>
          <a:r>
            <a:rPr lang="en-GB" sz="1600" b="0" i="1" kern="1200">
              <a:latin typeface="Candara" panose="020E0502030303020204" pitchFamily="34" charset="0"/>
            </a:rPr>
            <a:t>Union of India and Ors. (Writ Petition No. 1135 of 2019) passed by the Hon’ble Bombay High Court, </a:t>
          </a:r>
          <a:r>
            <a:rPr lang="en-US" sz="1600" b="0" i="1" kern="1200">
              <a:latin typeface="Candara" panose="020E0502030303020204" pitchFamily="34" charset="0"/>
            </a:rPr>
            <a:t>Matrix Traders vs. The Deputy Assistant Commissioner &amp; Anr. [TS-224-HC(AP)-2022-GST]</a:t>
          </a:r>
          <a:endParaRPr lang="en-IN" sz="1600" kern="1200">
            <a:latin typeface="Candara" panose="020E0502030303020204" pitchFamily="34" charset="0"/>
          </a:endParaRPr>
        </a:p>
      </dsp:txBody>
      <dsp:txXfrm>
        <a:off x="0" y="374059"/>
        <a:ext cx="11802691" cy="1247400"/>
      </dsp:txXfrm>
    </dsp:sp>
    <dsp:sp modelId="{87ED34F2-9BC7-0346-93E0-DBCDA70EC432}">
      <dsp:nvSpPr>
        <dsp:cNvPr id="0" name=""/>
        <dsp:cNvSpPr/>
      </dsp:nvSpPr>
      <dsp:spPr>
        <a:xfrm>
          <a:off x="590134" y="49339"/>
          <a:ext cx="8261883" cy="649440"/>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312280" tIns="0" rIns="312280" bIns="0" numCol="1" spcCol="1270" anchor="ctr" anchorCtr="0">
          <a:noAutofit/>
        </a:bodyPr>
        <a:lstStyle/>
        <a:p>
          <a:pPr marL="0" lvl="0" indent="0" algn="l" defTabSz="711200">
            <a:lnSpc>
              <a:spcPct val="90000"/>
            </a:lnSpc>
            <a:spcBef>
              <a:spcPct val="0"/>
            </a:spcBef>
            <a:spcAft>
              <a:spcPct val="35000"/>
            </a:spcAft>
            <a:buNone/>
          </a:pPr>
          <a:r>
            <a:rPr lang="en-US" sz="1600" b="1" kern="1200" dirty="0">
              <a:latin typeface="Candara" panose="020E0502030303020204" pitchFamily="34" charset="0"/>
            </a:rPr>
            <a:t>Authority cannot confer themselves the jurisdiction which is not vested in them under the law</a:t>
          </a:r>
          <a:endParaRPr lang="en-IN" sz="1600" kern="1200" dirty="0">
            <a:latin typeface="Candara" panose="020E0502030303020204" pitchFamily="34" charset="0"/>
          </a:endParaRPr>
        </a:p>
      </dsp:txBody>
      <dsp:txXfrm>
        <a:off x="621837" y="81042"/>
        <a:ext cx="8198477" cy="586034"/>
      </dsp:txXfrm>
    </dsp:sp>
    <dsp:sp modelId="{C5245E2D-CBA6-8B41-8775-651E17C6CE3F}">
      <dsp:nvSpPr>
        <dsp:cNvPr id="0" name=""/>
        <dsp:cNvSpPr/>
      </dsp:nvSpPr>
      <dsp:spPr>
        <a:xfrm>
          <a:off x="0" y="2064979"/>
          <a:ext cx="11802691" cy="1022175"/>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6020" tIns="458216" rIns="916020" bIns="113792" numCol="1" spcCol="1270" anchor="t" anchorCtr="0">
          <a:noAutofit/>
        </a:bodyPr>
        <a:lstStyle/>
        <a:p>
          <a:pPr marL="171450" lvl="1" indent="-171450" algn="l" defTabSz="711200">
            <a:lnSpc>
              <a:spcPct val="90000"/>
            </a:lnSpc>
            <a:spcBef>
              <a:spcPct val="0"/>
            </a:spcBef>
            <a:spcAft>
              <a:spcPct val="15000"/>
            </a:spcAft>
            <a:buChar char="•"/>
          </a:pPr>
          <a:r>
            <a:rPr lang="en-US" sz="1600" b="0" i="1" kern="1200" dirty="0">
              <a:latin typeface="Candara" panose="020E0502030303020204" pitchFamily="34" charset="0"/>
            </a:rPr>
            <a:t>Vinoth Shipping Services v. </a:t>
          </a:r>
          <a:r>
            <a:rPr lang="en-US" sz="1600" b="0" i="1" kern="1200" dirty="0" err="1">
              <a:latin typeface="Candara" panose="020E0502030303020204" pitchFamily="34" charset="0"/>
            </a:rPr>
            <a:t>Commr</a:t>
          </a:r>
          <a:r>
            <a:rPr lang="en-US" sz="1600" b="0" i="1" kern="1200" dirty="0">
              <a:latin typeface="Candara" panose="020E0502030303020204" pitchFamily="34" charset="0"/>
            </a:rPr>
            <a:t>. of C.EX &amp; ST, Tirunelveli – 2021 (55) GSTL 313 (Tri- Chennai), </a:t>
          </a:r>
          <a:r>
            <a:rPr lang="en-US" sz="1600" b="0" i="1" kern="1200" dirty="0" err="1">
              <a:latin typeface="Candara" panose="020E0502030303020204" pitchFamily="34" charset="0"/>
            </a:rPr>
            <a:t>Commr</a:t>
          </a:r>
          <a:r>
            <a:rPr lang="en-US" sz="1600" b="0" i="1" kern="1200" dirty="0">
              <a:latin typeface="Candara" panose="020E0502030303020204" pitchFamily="34" charset="0"/>
            </a:rPr>
            <a:t>. Of S.T., New Delhi v. </a:t>
          </a:r>
          <a:r>
            <a:rPr lang="en-US" sz="1600" b="0" i="1" kern="1200" dirty="0" err="1">
              <a:latin typeface="Candara" panose="020E0502030303020204" pitchFamily="34" charset="0"/>
            </a:rPr>
            <a:t>Melange</a:t>
          </a:r>
          <a:r>
            <a:rPr lang="en-US" sz="1600" b="0" i="1" kern="1200" dirty="0">
              <a:latin typeface="Candara" panose="020E0502030303020204" pitchFamily="34" charset="0"/>
            </a:rPr>
            <a:t> Developers Private Limited - 2020 (33) G.S.T.L. 116 (Tri. - LB).</a:t>
          </a:r>
          <a:endParaRPr lang="en-IN" sz="1600" kern="1200" dirty="0">
            <a:latin typeface="Candara" panose="020E0502030303020204" pitchFamily="34" charset="0"/>
          </a:endParaRPr>
        </a:p>
      </dsp:txBody>
      <dsp:txXfrm>
        <a:off x="0" y="2064979"/>
        <a:ext cx="11802691" cy="1022175"/>
      </dsp:txXfrm>
    </dsp:sp>
    <dsp:sp modelId="{0DB92CB4-C3A8-1D4D-B32D-5A9286551715}">
      <dsp:nvSpPr>
        <dsp:cNvPr id="0" name=""/>
        <dsp:cNvSpPr/>
      </dsp:nvSpPr>
      <dsp:spPr>
        <a:xfrm>
          <a:off x="590134" y="1740259"/>
          <a:ext cx="8261883" cy="649440"/>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312280" tIns="0" rIns="312280" bIns="0" numCol="1" spcCol="1270" anchor="ctr" anchorCtr="0">
          <a:noAutofit/>
        </a:bodyPr>
        <a:lstStyle/>
        <a:p>
          <a:pPr marL="0" lvl="0" indent="0" algn="l" defTabSz="711200">
            <a:lnSpc>
              <a:spcPct val="90000"/>
            </a:lnSpc>
            <a:spcBef>
              <a:spcPct val="0"/>
            </a:spcBef>
            <a:spcAft>
              <a:spcPct val="35000"/>
            </a:spcAft>
            <a:buNone/>
          </a:pPr>
          <a:r>
            <a:rPr lang="en-US" sz="1600" b="1" kern="1200">
              <a:latin typeface="Candara" panose="020E0502030303020204" pitchFamily="34" charset="0"/>
            </a:rPr>
            <a:t>No suppression, if demand is based on interpretation of law. </a:t>
          </a:r>
          <a:endParaRPr lang="en-IN" sz="1600" kern="1200">
            <a:latin typeface="Candara" panose="020E0502030303020204" pitchFamily="34" charset="0"/>
          </a:endParaRPr>
        </a:p>
      </dsp:txBody>
      <dsp:txXfrm>
        <a:off x="621837" y="1771962"/>
        <a:ext cx="8198477" cy="586034"/>
      </dsp:txXfrm>
    </dsp:sp>
    <dsp:sp modelId="{D0E197FF-8FF0-B940-B88E-9185A03BD3CD}">
      <dsp:nvSpPr>
        <dsp:cNvPr id="0" name=""/>
        <dsp:cNvSpPr/>
      </dsp:nvSpPr>
      <dsp:spPr>
        <a:xfrm>
          <a:off x="0" y="3530674"/>
          <a:ext cx="11802691" cy="79695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6020" tIns="458216" rIns="916020"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latin typeface="Candara" panose="020E0502030303020204" pitchFamily="34" charset="0"/>
            </a:rPr>
            <a:t>Engineering Aids V/s. State Tax Officer (Circle) (Mad. HC) W.P. No. 28124 of 2022 </a:t>
          </a:r>
          <a:endParaRPr lang="en-IN" sz="1600" kern="1200" dirty="0">
            <a:latin typeface="Candara" panose="020E0502030303020204" pitchFamily="34" charset="0"/>
          </a:endParaRPr>
        </a:p>
      </dsp:txBody>
      <dsp:txXfrm>
        <a:off x="0" y="3530674"/>
        <a:ext cx="11802691" cy="796950"/>
      </dsp:txXfrm>
    </dsp:sp>
    <dsp:sp modelId="{1C0527B0-A144-9F49-B1BF-BCE60B5C6F11}">
      <dsp:nvSpPr>
        <dsp:cNvPr id="0" name=""/>
        <dsp:cNvSpPr/>
      </dsp:nvSpPr>
      <dsp:spPr>
        <a:xfrm>
          <a:off x="590134" y="3205954"/>
          <a:ext cx="8261883" cy="649440"/>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312280" tIns="0" rIns="312280" bIns="0" numCol="1" spcCol="1270" anchor="ctr" anchorCtr="0">
          <a:noAutofit/>
        </a:bodyPr>
        <a:lstStyle/>
        <a:p>
          <a:pPr marL="0" lvl="0" indent="0" algn="l" defTabSz="711200">
            <a:lnSpc>
              <a:spcPct val="90000"/>
            </a:lnSpc>
            <a:spcBef>
              <a:spcPct val="0"/>
            </a:spcBef>
            <a:spcAft>
              <a:spcPct val="35000"/>
            </a:spcAft>
            <a:buNone/>
          </a:pPr>
          <a:r>
            <a:rPr lang="en-US" sz="1600" b="1" kern="1200" dirty="0">
              <a:latin typeface="Candara" panose="020E0502030303020204" pitchFamily="34" charset="0"/>
            </a:rPr>
            <a:t>Demand</a:t>
          </a:r>
          <a:r>
            <a:rPr lang="en-US" sz="1600" b="1" kern="1200" baseline="0" dirty="0">
              <a:latin typeface="Candara" panose="020E0502030303020204" pitchFamily="34" charset="0"/>
            </a:rPr>
            <a:t> Order passed without considering reply to SCN is not sustainable.</a:t>
          </a:r>
          <a:endParaRPr lang="en-IN" sz="1600" b="1" kern="1200" dirty="0">
            <a:latin typeface="Candara" panose="020E0502030303020204" pitchFamily="34" charset="0"/>
          </a:endParaRPr>
        </a:p>
      </dsp:txBody>
      <dsp:txXfrm>
        <a:off x="621837" y="3237657"/>
        <a:ext cx="8198477" cy="586034"/>
      </dsp:txXfrm>
    </dsp:sp>
    <dsp:sp modelId="{EA14E8BF-94D4-5245-946D-60A414A50050}">
      <dsp:nvSpPr>
        <dsp:cNvPr id="0" name=""/>
        <dsp:cNvSpPr/>
      </dsp:nvSpPr>
      <dsp:spPr>
        <a:xfrm>
          <a:off x="0" y="4771144"/>
          <a:ext cx="11802691" cy="1022175"/>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6020" tIns="458216" rIns="916020" bIns="113792" numCol="1" spcCol="1270" anchor="t" anchorCtr="0">
          <a:noAutofit/>
        </a:bodyPr>
        <a:lstStyle/>
        <a:p>
          <a:pPr marL="171450" lvl="1" indent="-171450" algn="l" defTabSz="711200">
            <a:lnSpc>
              <a:spcPct val="90000"/>
            </a:lnSpc>
            <a:spcBef>
              <a:spcPct val="0"/>
            </a:spcBef>
            <a:spcAft>
              <a:spcPct val="15000"/>
            </a:spcAft>
            <a:buChar char="•"/>
          </a:pPr>
          <a:r>
            <a:rPr lang="en-US" sz="1600" b="0" i="1" kern="1200" dirty="0">
              <a:latin typeface="Candara" panose="020E0502030303020204" pitchFamily="34" charset="0"/>
            </a:rPr>
            <a:t>M/s Go </a:t>
          </a:r>
          <a:r>
            <a:rPr lang="en-US" sz="1600" b="0" i="1" kern="1200" dirty="0" err="1">
              <a:latin typeface="Candara" panose="020E0502030303020204" pitchFamily="34" charset="0"/>
            </a:rPr>
            <a:t>Bindas</a:t>
          </a:r>
          <a:r>
            <a:rPr lang="en-US" sz="1600" b="0" i="1" kern="1200" dirty="0">
              <a:latin typeface="Candara" panose="020E0502030303020204" pitchFamily="34" charset="0"/>
            </a:rPr>
            <a:t> Entertainment </a:t>
          </a:r>
          <a:r>
            <a:rPr lang="en-US" sz="1600" b="0" i="1" kern="1200" dirty="0" err="1">
              <a:latin typeface="Candara" panose="020E0502030303020204" pitchFamily="34" charset="0"/>
            </a:rPr>
            <a:t>Pvt</a:t>
          </a:r>
          <a:r>
            <a:rPr lang="en-US" sz="1600" b="0" i="1" kern="1200" dirty="0">
              <a:latin typeface="Candara" panose="020E0502030303020204" pitchFamily="34" charset="0"/>
            </a:rPr>
            <a:t> Ltd vs. CST - 2020-TIOL-890-CESTAT-ALL, Karnataka Industrial Areas Dev. BOARD V. </a:t>
          </a:r>
          <a:r>
            <a:rPr lang="en-US" sz="1600" b="0" i="1" kern="1200" dirty="0" err="1">
              <a:latin typeface="Candara" panose="020E0502030303020204" pitchFamily="34" charset="0"/>
            </a:rPr>
            <a:t>Commr</a:t>
          </a:r>
          <a:r>
            <a:rPr lang="en-US" sz="1600" b="0" i="1" kern="1200" dirty="0">
              <a:latin typeface="Candara" panose="020E0502030303020204" pitchFamily="34" charset="0"/>
            </a:rPr>
            <a:t>. Of Central Tax, Bangalore North - 2020 (40) G.S.T.L. 33 (Tri. - Bang.)</a:t>
          </a:r>
          <a:endParaRPr lang="en-IN" sz="1600" kern="1200" dirty="0">
            <a:latin typeface="Candara" panose="020E0502030303020204" pitchFamily="34" charset="0"/>
          </a:endParaRPr>
        </a:p>
      </dsp:txBody>
      <dsp:txXfrm>
        <a:off x="0" y="4771144"/>
        <a:ext cx="11802691" cy="1022175"/>
      </dsp:txXfrm>
    </dsp:sp>
    <dsp:sp modelId="{A86EFAD0-E060-5A45-A23C-A63B8C976E7B}">
      <dsp:nvSpPr>
        <dsp:cNvPr id="0" name=""/>
        <dsp:cNvSpPr/>
      </dsp:nvSpPr>
      <dsp:spPr>
        <a:xfrm>
          <a:off x="590134" y="4446424"/>
          <a:ext cx="8261883" cy="649440"/>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312280" tIns="0" rIns="312280" bIns="0" numCol="1" spcCol="1270" anchor="ctr" anchorCtr="0">
          <a:noAutofit/>
        </a:bodyPr>
        <a:lstStyle/>
        <a:p>
          <a:pPr marL="0" lvl="0" indent="0" algn="l" defTabSz="711200">
            <a:lnSpc>
              <a:spcPct val="90000"/>
            </a:lnSpc>
            <a:spcBef>
              <a:spcPct val="0"/>
            </a:spcBef>
            <a:spcAft>
              <a:spcPct val="35000"/>
            </a:spcAft>
            <a:buNone/>
          </a:pPr>
          <a:r>
            <a:rPr lang="en-US" sz="1600" b="1" kern="1200" dirty="0">
              <a:latin typeface="Candara" panose="020E0502030303020204" pitchFamily="34" charset="0"/>
            </a:rPr>
            <a:t>No demand can be raised merely by comparing STR-3 return with the balance sheet figures.</a:t>
          </a:r>
          <a:endParaRPr lang="en-IN" sz="1600" kern="1200" dirty="0">
            <a:latin typeface="Candara" panose="020E0502030303020204" pitchFamily="34" charset="0"/>
          </a:endParaRPr>
        </a:p>
      </dsp:txBody>
      <dsp:txXfrm>
        <a:off x="621837" y="4478127"/>
        <a:ext cx="8198477" cy="58603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0116CF-D633-4E4F-9BDB-740E6485D31C}">
      <dsp:nvSpPr>
        <dsp:cNvPr id="0" name=""/>
        <dsp:cNvSpPr/>
      </dsp:nvSpPr>
      <dsp:spPr>
        <a:xfrm>
          <a:off x="0" y="272497"/>
          <a:ext cx="11767457" cy="655987"/>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3285" tIns="354076" rIns="913285" bIns="99568" numCol="1" spcCol="1270" anchor="t" anchorCtr="0">
          <a:noAutofit/>
        </a:bodyPr>
        <a:lstStyle/>
        <a:p>
          <a:pPr marL="114300" lvl="1" indent="-114300" algn="l" defTabSz="622300">
            <a:lnSpc>
              <a:spcPct val="90000"/>
            </a:lnSpc>
            <a:spcBef>
              <a:spcPct val="0"/>
            </a:spcBef>
            <a:spcAft>
              <a:spcPct val="15000"/>
            </a:spcAft>
            <a:buNone/>
          </a:pPr>
          <a:r>
            <a:rPr lang="en-US" sz="1400" i="1" kern="1200" dirty="0" err="1">
              <a:latin typeface="Candara" panose="020E0502030303020204" pitchFamily="34" charset="0"/>
            </a:rPr>
            <a:t>Alkem</a:t>
          </a:r>
          <a:r>
            <a:rPr lang="en-US" sz="1400" i="1" kern="1200" dirty="0">
              <a:latin typeface="Candara" panose="020E0502030303020204" pitchFamily="34" charset="0"/>
            </a:rPr>
            <a:t> Laboratories Ltd Vs Union of India [2021-TIOL-328-HC-AHM-GST]</a:t>
          </a:r>
          <a:endParaRPr lang="en-IN" sz="1400" kern="1200" dirty="0">
            <a:latin typeface="Candara" panose="020E0502030303020204" pitchFamily="34" charset="0"/>
          </a:endParaRPr>
        </a:p>
      </dsp:txBody>
      <dsp:txXfrm>
        <a:off x="0" y="272497"/>
        <a:ext cx="11767457" cy="655987"/>
      </dsp:txXfrm>
    </dsp:sp>
    <dsp:sp modelId="{FE86EEF1-34E5-1C40-B140-7B2DF50CED66}">
      <dsp:nvSpPr>
        <dsp:cNvPr id="0" name=""/>
        <dsp:cNvSpPr/>
      </dsp:nvSpPr>
      <dsp:spPr>
        <a:xfrm>
          <a:off x="588372" y="21577"/>
          <a:ext cx="8237219" cy="501840"/>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311347" tIns="0" rIns="311347" bIns="0" numCol="1" spcCol="1270" anchor="ctr" anchorCtr="0">
          <a:noAutofit/>
        </a:bodyPr>
        <a:lstStyle/>
        <a:p>
          <a:pPr marL="0" lvl="0" indent="0" algn="l" defTabSz="622300">
            <a:lnSpc>
              <a:spcPct val="90000"/>
            </a:lnSpc>
            <a:spcBef>
              <a:spcPct val="0"/>
            </a:spcBef>
            <a:spcAft>
              <a:spcPct val="35000"/>
            </a:spcAft>
            <a:buNone/>
          </a:pPr>
          <a:r>
            <a:rPr lang="en-US" sz="1400" b="1" kern="1200" dirty="0">
              <a:latin typeface="Candara" panose="020E0502030303020204" pitchFamily="34" charset="0"/>
            </a:rPr>
            <a:t>Recovery proceedings cannot be initiated for a period of three months from the date of service of the order in terms of section 78 of the CGST Act. </a:t>
          </a:r>
          <a:endParaRPr lang="en-IN" sz="1400" kern="1200" dirty="0">
            <a:latin typeface="Candara" panose="020E0502030303020204" pitchFamily="34" charset="0"/>
          </a:endParaRPr>
        </a:p>
      </dsp:txBody>
      <dsp:txXfrm>
        <a:off x="612870" y="46075"/>
        <a:ext cx="8188223" cy="452844"/>
      </dsp:txXfrm>
    </dsp:sp>
    <dsp:sp modelId="{2C1BEBDB-462A-6D40-8BB4-87771AAE1A27}">
      <dsp:nvSpPr>
        <dsp:cNvPr id="0" name=""/>
        <dsp:cNvSpPr/>
      </dsp:nvSpPr>
      <dsp:spPr>
        <a:xfrm>
          <a:off x="0" y="1271204"/>
          <a:ext cx="11767457" cy="655987"/>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3285" tIns="354076" rIns="913285" bIns="99568" numCol="1" spcCol="1270" anchor="t" anchorCtr="0">
          <a:noAutofit/>
        </a:bodyPr>
        <a:lstStyle/>
        <a:p>
          <a:pPr marL="114300" lvl="1" indent="-114300" algn="l" defTabSz="622300">
            <a:lnSpc>
              <a:spcPct val="90000"/>
            </a:lnSpc>
            <a:spcBef>
              <a:spcPct val="0"/>
            </a:spcBef>
            <a:spcAft>
              <a:spcPct val="15000"/>
            </a:spcAft>
            <a:buNone/>
          </a:pPr>
          <a:r>
            <a:rPr lang="en-US" sz="1400" i="1" kern="1200" dirty="0">
              <a:latin typeface="Candara" panose="020E0502030303020204" pitchFamily="34" charset="0"/>
            </a:rPr>
            <a:t>Purulia Metal Casting Pvt. Ltd. Versus Assistant Commissioner of State Tax, Purulia Charge &amp; </a:t>
          </a:r>
          <a:r>
            <a:rPr lang="en-US" sz="1400" i="1" kern="1200" dirty="0" err="1">
              <a:latin typeface="Candara" panose="020E0502030303020204" pitchFamily="34" charset="0"/>
            </a:rPr>
            <a:t>Ors</a:t>
          </a:r>
          <a:r>
            <a:rPr lang="en-US" sz="1400" i="1" kern="1200" dirty="0">
              <a:latin typeface="Candara" panose="020E0502030303020204" pitchFamily="34" charset="0"/>
            </a:rPr>
            <a:t>. - W.P.A. 14286 of 2022 </a:t>
          </a:r>
        </a:p>
      </dsp:txBody>
      <dsp:txXfrm>
        <a:off x="0" y="1271204"/>
        <a:ext cx="11767457" cy="655987"/>
      </dsp:txXfrm>
    </dsp:sp>
    <dsp:sp modelId="{DF125C79-9B52-9742-96CA-902827532DF6}">
      <dsp:nvSpPr>
        <dsp:cNvPr id="0" name=""/>
        <dsp:cNvSpPr/>
      </dsp:nvSpPr>
      <dsp:spPr>
        <a:xfrm>
          <a:off x="588372" y="1020284"/>
          <a:ext cx="8237219" cy="501840"/>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311347" tIns="0" rIns="311347" bIns="0" numCol="1" spcCol="1270" anchor="ctr" anchorCtr="0">
          <a:noAutofit/>
        </a:bodyPr>
        <a:lstStyle/>
        <a:p>
          <a:pPr marL="0" lvl="0" indent="0" algn="l" defTabSz="622300">
            <a:lnSpc>
              <a:spcPct val="90000"/>
            </a:lnSpc>
            <a:spcBef>
              <a:spcPct val="0"/>
            </a:spcBef>
            <a:spcAft>
              <a:spcPct val="35000"/>
            </a:spcAft>
            <a:buNone/>
          </a:pPr>
          <a:r>
            <a:rPr lang="en-US" sz="1400" b="1" kern="1200" dirty="0">
              <a:latin typeface="Candara" panose="020E0502030303020204" pitchFamily="34" charset="0"/>
            </a:rPr>
            <a:t>Recovery proceeding cannot be initiated when time to file a statutory appeal has not been expired</a:t>
          </a:r>
        </a:p>
      </dsp:txBody>
      <dsp:txXfrm>
        <a:off x="612870" y="1044782"/>
        <a:ext cx="8188223" cy="452844"/>
      </dsp:txXfrm>
    </dsp:sp>
    <dsp:sp modelId="{5B5FC88E-C059-8F46-A5D4-22A15FAD094E}">
      <dsp:nvSpPr>
        <dsp:cNvPr id="0" name=""/>
        <dsp:cNvSpPr/>
      </dsp:nvSpPr>
      <dsp:spPr>
        <a:xfrm>
          <a:off x="0" y="2269912"/>
          <a:ext cx="11767457" cy="655987"/>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3285" tIns="354076" rIns="913285" bIns="99568" numCol="1" spcCol="1270" anchor="t" anchorCtr="0">
          <a:noAutofit/>
        </a:bodyPr>
        <a:lstStyle/>
        <a:p>
          <a:pPr marL="114300" lvl="1" indent="-114300" algn="l" defTabSz="622300">
            <a:lnSpc>
              <a:spcPct val="90000"/>
            </a:lnSpc>
            <a:spcBef>
              <a:spcPct val="0"/>
            </a:spcBef>
            <a:spcAft>
              <a:spcPct val="15000"/>
            </a:spcAft>
            <a:buNone/>
          </a:pPr>
          <a:r>
            <a:rPr lang="en-US" sz="1400" i="1" kern="1200" dirty="0">
              <a:latin typeface="Candara" panose="020E0502030303020204" pitchFamily="34" charset="0"/>
            </a:rPr>
            <a:t>Kush Constructions v. CGHST </a:t>
          </a:r>
          <a:r>
            <a:rPr lang="en-US" sz="1400" i="1" kern="1200" dirty="0" err="1">
              <a:latin typeface="Candara" panose="020E0502030303020204" pitchFamily="34" charset="0"/>
            </a:rPr>
            <a:t>Nacin</a:t>
          </a:r>
          <a:r>
            <a:rPr lang="en-US" sz="1400" i="1" kern="1200" dirty="0">
              <a:latin typeface="Candara" panose="020E0502030303020204" pitchFamily="34" charset="0"/>
            </a:rPr>
            <a:t> 2019 (24) GSTL 606 (Tri. – All)</a:t>
          </a:r>
          <a:endParaRPr lang="en-IN" sz="1400" kern="1200" dirty="0">
            <a:latin typeface="Candara" panose="020E0502030303020204" pitchFamily="34" charset="0"/>
          </a:endParaRPr>
        </a:p>
      </dsp:txBody>
      <dsp:txXfrm>
        <a:off x="0" y="2269912"/>
        <a:ext cx="11767457" cy="655987"/>
      </dsp:txXfrm>
    </dsp:sp>
    <dsp:sp modelId="{DE861748-8AF2-124D-92A7-38F2C5592EEC}">
      <dsp:nvSpPr>
        <dsp:cNvPr id="0" name=""/>
        <dsp:cNvSpPr/>
      </dsp:nvSpPr>
      <dsp:spPr>
        <a:xfrm>
          <a:off x="588372" y="2018992"/>
          <a:ext cx="8237219" cy="501840"/>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311347" tIns="0" rIns="311347" bIns="0" numCol="1" spcCol="1270" anchor="ctr" anchorCtr="0">
          <a:noAutofit/>
        </a:bodyPr>
        <a:lstStyle/>
        <a:p>
          <a:pPr marL="0" lvl="0" indent="0" algn="l" defTabSz="622300">
            <a:lnSpc>
              <a:spcPct val="90000"/>
            </a:lnSpc>
            <a:spcBef>
              <a:spcPct val="0"/>
            </a:spcBef>
            <a:spcAft>
              <a:spcPct val="35000"/>
            </a:spcAft>
            <a:buNone/>
          </a:pPr>
          <a:r>
            <a:rPr lang="en-US" sz="1400" b="1" kern="1200" dirty="0">
              <a:latin typeface="Candara" panose="020E0502030303020204" pitchFamily="34" charset="0"/>
            </a:rPr>
            <a:t>No recovery based on presumption. </a:t>
          </a:r>
          <a:endParaRPr lang="en-IN" sz="1400" kern="1200" dirty="0">
            <a:latin typeface="Candara" panose="020E0502030303020204" pitchFamily="34" charset="0"/>
          </a:endParaRPr>
        </a:p>
      </dsp:txBody>
      <dsp:txXfrm>
        <a:off x="612870" y="2043490"/>
        <a:ext cx="8188223" cy="452844"/>
      </dsp:txXfrm>
    </dsp:sp>
    <dsp:sp modelId="{06529E5B-DC40-754E-8BED-77A6A2F20F65}">
      <dsp:nvSpPr>
        <dsp:cNvPr id="0" name=""/>
        <dsp:cNvSpPr/>
      </dsp:nvSpPr>
      <dsp:spPr>
        <a:xfrm>
          <a:off x="0" y="3268620"/>
          <a:ext cx="11767457" cy="655987"/>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3285" tIns="354076" rIns="913285" bIns="99568" numCol="1" spcCol="1270" anchor="t" anchorCtr="0">
          <a:noAutofit/>
        </a:bodyPr>
        <a:lstStyle/>
        <a:p>
          <a:pPr marL="114300" lvl="1" indent="-114300" algn="l" defTabSz="622300">
            <a:lnSpc>
              <a:spcPct val="90000"/>
            </a:lnSpc>
            <a:spcBef>
              <a:spcPct val="0"/>
            </a:spcBef>
            <a:spcAft>
              <a:spcPct val="15000"/>
            </a:spcAft>
            <a:buNone/>
          </a:pPr>
          <a:r>
            <a:rPr lang="en-US" sz="1400" i="1" kern="1200" dirty="0">
              <a:latin typeface="Candara" panose="020E0502030303020204" pitchFamily="34" charset="0"/>
            </a:rPr>
            <a:t>M/S Bharat Acid And Chemicals, Proprietor </a:t>
          </a:r>
          <a:r>
            <a:rPr lang="en-US" sz="1400" i="1" kern="1200" dirty="0" err="1">
              <a:latin typeface="Candara" panose="020E0502030303020204" pitchFamily="34" charset="0"/>
            </a:rPr>
            <a:t>Kanubhai</a:t>
          </a:r>
          <a:r>
            <a:rPr lang="en-US" sz="1400" i="1" kern="1200" dirty="0">
              <a:latin typeface="Candara" panose="020E0502030303020204" pitchFamily="34" charset="0"/>
            </a:rPr>
            <a:t> </a:t>
          </a:r>
          <a:r>
            <a:rPr lang="en-US" sz="1400" i="1" kern="1200" dirty="0" err="1">
              <a:latin typeface="Candara" panose="020E0502030303020204" pitchFamily="34" charset="0"/>
            </a:rPr>
            <a:t>Manilal</a:t>
          </a:r>
          <a:r>
            <a:rPr lang="en-US" sz="1400" i="1" kern="1200" dirty="0">
              <a:latin typeface="Candara" panose="020E0502030303020204" pitchFamily="34" charset="0"/>
            </a:rPr>
            <a:t> Patel v. Union Of India. 2021-TIOL-289-HC-AHM-GST</a:t>
          </a:r>
          <a:endParaRPr lang="en-IN" sz="1400" kern="1200" dirty="0">
            <a:latin typeface="Candara" panose="020E0502030303020204" pitchFamily="34" charset="0"/>
          </a:endParaRPr>
        </a:p>
      </dsp:txBody>
      <dsp:txXfrm>
        <a:off x="0" y="3268620"/>
        <a:ext cx="11767457" cy="655987"/>
      </dsp:txXfrm>
    </dsp:sp>
    <dsp:sp modelId="{CD809F9A-641E-AB4D-A017-0E88CC9BC6DE}">
      <dsp:nvSpPr>
        <dsp:cNvPr id="0" name=""/>
        <dsp:cNvSpPr/>
      </dsp:nvSpPr>
      <dsp:spPr>
        <a:xfrm>
          <a:off x="588372" y="3017700"/>
          <a:ext cx="8237219" cy="501840"/>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311347" tIns="0" rIns="311347" bIns="0" numCol="1" spcCol="1270" anchor="ctr" anchorCtr="0">
          <a:noAutofit/>
        </a:bodyPr>
        <a:lstStyle/>
        <a:p>
          <a:pPr marL="0" lvl="0" indent="0" algn="l" defTabSz="622300">
            <a:lnSpc>
              <a:spcPct val="90000"/>
            </a:lnSpc>
            <a:spcBef>
              <a:spcPct val="0"/>
            </a:spcBef>
            <a:spcAft>
              <a:spcPct val="35000"/>
            </a:spcAft>
            <a:buNone/>
          </a:pPr>
          <a:r>
            <a:rPr lang="en-US" sz="1400" b="1" kern="1200">
              <a:latin typeface="Candara" panose="020E0502030303020204" pitchFamily="34" charset="0"/>
            </a:rPr>
            <a:t>Recovery cannot be made at the time of search/inspection. </a:t>
          </a:r>
          <a:endParaRPr lang="en-IN" sz="1400" kern="1200">
            <a:latin typeface="Candara" panose="020E0502030303020204" pitchFamily="34" charset="0"/>
          </a:endParaRPr>
        </a:p>
      </dsp:txBody>
      <dsp:txXfrm>
        <a:off x="612870" y="3042198"/>
        <a:ext cx="8188223" cy="452844"/>
      </dsp:txXfrm>
    </dsp:sp>
    <dsp:sp modelId="{9F411B5C-BF6B-E74C-B404-7EBA47FC2650}">
      <dsp:nvSpPr>
        <dsp:cNvPr id="0" name=""/>
        <dsp:cNvSpPr/>
      </dsp:nvSpPr>
      <dsp:spPr>
        <a:xfrm>
          <a:off x="0" y="4267327"/>
          <a:ext cx="11767457" cy="655987"/>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3285" tIns="354076" rIns="913285" bIns="99568" numCol="1" spcCol="1270" anchor="t" anchorCtr="0">
          <a:noAutofit/>
        </a:bodyPr>
        <a:lstStyle/>
        <a:p>
          <a:pPr marL="114300" lvl="1" indent="-114300" algn="l" defTabSz="622300">
            <a:lnSpc>
              <a:spcPct val="90000"/>
            </a:lnSpc>
            <a:spcBef>
              <a:spcPct val="0"/>
            </a:spcBef>
            <a:spcAft>
              <a:spcPct val="15000"/>
            </a:spcAft>
            <a:buNone/>
          </a:pPr>
          <a:r>
            <a:rPr lang="en-US" sz="1400" i="1" kern="1200" dirty="0">
              <a:latin typeface="Candara" panose="020E0502030303020204" pitchFamily="34" charset="0"/>
            </a:rPr>
            <a:t>DY </a:t>
          </a:r>
          <a:r>
            <a:rPr lang="en-US" sz="1400" i="1" kern="1200" dirty="0" err="1">
              <a:latin typeface="Candara" panose="020E0502030303020204" pitchFamily="34" charset="0"/>
            </a:rPr>
            <a:t>Beathel</a:t>
          </a:r>
          <a:r>
            <a:rPr lang="en-US" sz="1400" i="1" kern="1200" dirty="0">
              <a:latin typeface="Candara" panose="020E0502030303020204" pitchFamily="34" charset="0"/>
            </a:rPr>
            <a:t> Enterprises Vs State Tax Officer. 2022 (58) GSTL 269 (Mad.)</a:t>
          </a:r>
          <a:endParaRPr lang="en-IN" sz="1400" kern="1200" dirty="0">
            <a:latin typeface="Candara" panose="020E0502030303020204" pitchFamily="34" charset="0"/>
          </a:endParaRPr>
        </a:p>
      </dsp:txBody>
      <dsp:txXfrm>
        <a:off x="0" y="4267327"/>
        <a:ext cx="11767457" cy="655987"/>
      </dsp:txXfrm>
    </dsp:sp>
    <dsp:sp modelId="{EF9607BE-E9AC-6C42-8481-2307C83178B2}">
      <dsp:nvSpPr>
        <dsp:cNvPr id="0" name=""/>
        <dsp:cNvSpPr/>
      </dsp:nvSpPr>
      <dsp:spPr>
        <a:xfrm>
          <a:off x="588372" y="4016407"/>
          <a:ext cx="8237219" cy="501840"/>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311347" tIns="0" rIns="311347" bIns="0" numCol="1" spcCol="1270" anchor="ctr" anchorCtr="0">
          <a:noAutofit/>
        </a:bodyPr>
        <a:lstStyle/>
        <a:p>
          <a:pPr marL="0" lvl="0" indent="0" algn="l" defTabSz="622300">
            <a:lnSpc>
              <a:spcPct val="90000"/>
            </a:lnSpc>
            <a:spcBef>
              <a:spcPct val="0"/>
            </a:spcBef>
            <a:spcAft>
              <a:spcPct val="35000"/>
            </a:spcAft>
            <a:buNone/>
          </a:pPr>
          <a:r>
            <a:rPr lang="en-US" sz="1400" b="1" kern="1200" dirty="0">
              <a:latin typeface="Candara" panose="020E0502030303020204" pitchFamily="34" charset="0"/>
            </a:rPr>
            <a:t>Where seller collected tax from traders but failed to remit same while traders availed ITC, recovery action against trader without examining seller is bad in law. </a:t>
          </a:r>
          <a:endParaRPr lang="en-IN" sz="1400" kern="1200" dirty="0">
            <a:latin typeface="Candara" panose="020E0502030303020204" pitchFamily="34" charset="0"/>
          </a:endParaRPr>
        </a:p>
      </dsp:txBody>
      <dsp:txXfrm>
        <a:off x="612870" y="4040905"/>
        <a:ext cx="8188223" cy="452844"/>
      </dsp:txXfrm>
    </dsp:sp>
    <dsp:sp modelId="{A911172B-77A2-AA4B-B0A4-29650BBE8EFE}">
      <dsp:nvSpPr>
        <dsp:cNvPr id="0" name=""/>
        <dsp:cNvSpPr/>
      </dsp:nvSpPr>
      <dsp:spPr>
        <a:xfrm>
          <a:off x="0" y="5266035"/>
          <a:ext cx="11767457" cy="655987"/>
        </a:xfrm>
        <a:prstGeom prst="rect">
          <a:avLst/>
        </a:prstGeom>
        <a:solidFill>
          <a:schemeClr val="bg1"/>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3285" tIns="354076" rIns="913285" bIns="99568" numCol="1" spcCol="1270" anchor="t" anchorCtr="0">
          <a:noAutofit/>
        </a:bodyPr>
        <a:lstStyle/>
        <a:p>
          <a:pPr marL="114300" lvl="1" indent="-114300" algn="l" defTabSz="622300">
            <a:lnSpc>
              <a:spcPct val="90000"/>
            </a:lnSpc>
            <a:spcBef>
              <a:spcPct val="0"/>
            </a:spcBef>
            <a:spcAft>
              <a:spcPct val="15000"/>
            </a:spcAft>
            <a:buNone/>
          </a:pPr>
          <a:r>
            <a:rPr lang="en-IN" sz="1400" i="1" kern="1200" dirty="0" err="1">
              <a:latin typeface="Candara" panose="020E0502030303020204" pitchFamily="34" charset="0"/>
            </a:rPr>
            <a:t>UoI</a:t>
          </a:r>
          <a:r>
            <a:rPr lang="en-IN" sz="1400" i="1" kern="1200" dirty="0">
              <a:latin typeface="Candara" panose="020E0502030303020204" pitchFamily="34" charset="0"/>
            </a:rPr>
            <a:t> Vs </a:t>
          </a:r>
          <a:r>
            <a:rPr lang="en-IN" sz="1400" i="1" kern="1200" dirty="0" err="1">
              <a:latin typeface="Candara" panose="020E0502030303020204" pitchFamily="34" charset="0"/>
            </a:rPr>
            <a:t>Bundl</a:t>
          </a:r>
          <a:r>
            <a:rPr lang="en-IN" sz="1400" i="1" kern="1200" dirty="0">
              <a:latin typeface="Candara" panose="020E0502030303020204" pitchFamily="34" charset="0"/>
            </a:rPr>
            <a:t> Technologies Pvt Ltd [2022-TIOL-333-HC-KAR-GST]</a:t>
          </a:r>
          <a:endParaRPr lang="en-IN" sz="1400" kern="1200" dirty="0">
            <a:latin typeface="Candara" panose="020E0502030303020204" pitchFamily="34" charset="0"/>
          </a:endParaRPr>
        </a:p>
      </dsp:txBody>
      <dsp:txXfrm>
        <a:off x="0" y="5266035"/>
        <a:ext cx="11767457" cy="655987"/>
      </dsp:txXfrm>
    </dsp:sp>
    <dsp:sp modelId="{AEF005CB-5199-7146-A985-7B82891BF007}">
      <dsp:nvSpPr>
        <dsp:cNvPr id="0" name=""/>
        <dsp:cNvSpPr/>
      </dsp:nvSpPr>
      <dsp:spPr>
        <a:xfrm>
          <a:off x="588372" y="5015115"/>
          <a:ext cx="8237219" cy="501840"/>
        </a:xfrm>
        <a:prstGeom prst="roundRect">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311347" tIns="0" rIns="311347" bIns="0" numCol="1" spcCol="1270" anchor="ctr" anchorCtr="0">
          <a:noAutofit/>
        </a:bodyPr>
        <a:lstStyle/>
        <a:p>
          <a:pPr marL="0" lvl="0" indent="0" algn="l" defTabSz="622300">
            <a:lnSpc>
              <a:spcPct val="90000"/>
            </a:lnSpc>
            <a:spcBef>
              <a:spcPct val="0"/>
            </a:spcBef>
            <a:spcAft>
              <a:spcPct val="35000"/>
            </a:spcAft>
            <a:buNone/>
          </a:pPr>
          <a:r>
            <a:rPr lang="en-IN" sz="1400" b="1" kern="1200" dirty="0">
              <a:latin typeface="Candara" panose="020E0502030303020204" pitchFamily="34" charset="0"/>
            </a:rPr>
            <a:t>Payment made during investigation can be considered as ascertained tax. </a:t>
          </a:r>
          <a:endParaRPr lang="en-IN" sz="1400" kern="1200" dirty="0">
            <a:latin typeface="Candara" panose="020E0502030303020204" pitchFamily="34" charset="0"/>
          </a:endParaRPr>
        </a:p>
      </dsp:txBody>
      <dsp:txXfrm>
        <a:off x="612870" y="5039613"/>
        <a:ext cx="8188223" cy="45284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4301543" cy="34106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622799" y="2"/>
            <a:ext cx="4301543" cy="341064"/>
          </a:xfrm>
          <a:prstGeom prst="rect">
            <a:avLst/>
          </a:prstGeom>
        </p:spPr>
        <p:txBody>
          <a:bodyPr vert="horz" lIns="91440" tIns="45720" rIns="91440" bIns="45720" rtlCol="0"/>
          <a:lstStyle>
            <a:lvl1pPr algn="r">
              <a:defRPr sz="1200"/>
            </a:lvl1pPr>
          </a:lstStyle>
          <a:p>
            <a:fld id="{6D5C2EF8-DAB7-4ABC-9093-034C737637CC}" type="datetimeFigureOut">
              <a:rPr lang="en-US" smtClean="0"/>
              <a:t>2/7/2025</a:t>
            </a:fld>
            <a:endParaRPr lang="en-US"/>
          </a:p>
        </p:txBody>
      </p:sp>
      <p:sp>
        <p:nvSpPr>
          <p:cNvPr id="4" name="Slide Image Placeholder 3"/>
          <p:cNvSpPr>
            <a:spLocks noGrp="1" noRot="1" noChangeAspect="1"/>
          </p:cNvSpPr>
          <p:nvPr>
            <p:ph type="sldImg" idx="2"/>
          </p:nvPr>
        </p:nvSpPr>
        <p:spPr>
          <a:xfrm>
            <a:off x="2924175" y="849313"/>
            <a:ext cx="4078288" cy="229393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92665" y="3271381"/>
            <a:ext cx="7941310" cy="267658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6456613"/>
            <a:ext cx="4301543" cy="34106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622799" y="6456613"/>
            <a:ext cx="4301543" cy="341063"/>
          </a:xfrm>
          <a:prstGeom prst="rect">
            <a:avLst/>
          </a:prstGeom>
        </p:spPr>
        <p:txBody>
          <a:bodyPr vert="horz" lIns="91440" tIns="45720" rIns="91440" bIns="45720" rtlCol="0" anchor="b"/>
          <a:lstStyle>
            <a:lvl1pPr algn="r">
              <a:defRPr sz="1200"/>
            </a:lvl1pPr>
          </a:lstStyle>
          <a:p>
            <a:fld id="{81F23F63-D345-4DD5-85B0-EA95BBEF1FA6}" type="slidenum">
              <a:rPr lang="en-US" smtClean="0"/>
              <a:t>‹#›</a:t>
            </a:fld>
            <a:endParaRPr lang="en-US"/>
          </a:p>
        </p:txBody>
      </p:sp>
    </p:spTree>
    <p:extLst>
      <p:ext uri="{BB962C8B-B14F-4D97-AF65-F5344CB8AC3E}">
        <p14:creationId xmlns:p14="http://schemas.microsoft.com/office/powerpoint/2010/main" val="22044715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FB17AAC0-5BE3-4D39-80E8-9365A44B7D8E}" type="slidenum">
              <a:rPr lang="en-US" smtClean="0"/>
              <a:pPr/>
              <a:t>1</a:t>
            </a:fld>
            <a:endParaRPr lang="en-US"/>
          </a:p>
        </p:txBody>
      </p:sp>
    </p:spTree>
    <p:extLst>
      <p:ext uri="{BB962C8B-B14F-4D97-AF65-F5344CB8AC3E}">
        <p14:creationId xmlns:p14="http://schemas.microsoft.com/office/powerpoint/2010/main" val="19735342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F23F63-D345-4DD5-85B0-EA95BBEF1FA6}" type="slidenum">
              <a:rPr lang="en-US" smtClean="0"/>
              <a:t>6</a:t>
            </a:fld>
            <a:endParaRPr lang="en-US"/>
          </a:p>
        </p:txBody>
      </p:sp>
    </p:spTree>
    <p:extLst>
      <p:ext uri="{BB962C8B-B14F-4D97-AF65-F5344CB8AC3E}">
        <p14:creationId xmlns:p14="http://schemas.microsoft.com/office/powerpoint/2010/main" val="5584528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81F23F63-D345-4DD5-85B0-EA95BBEF1FA6}" type="slidenum">
              <a:rPr lang="en-US" smtClean="0"/>
              <a:t>7</a:t>
            </a:fld>
            <a:endParaRPr lang="en-US"/>
          </a:p>
        </p:txBody>
      </p:sp>
    </p:spTree>
    <p:extLst>
      <p:ext uri="{BB962C8B-B14F-4D97-AF65-F5344CB8AC3E}">
        <p14:creationId xmlns:p14="http://schemas.microsoft.com/office/powerpoint/2010/main" val="26480907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B5B1B4B4-BF5A-734E-9F07-0299CA66FF10}" type="slidenum">
              <a:rPr lang="en-US" smtClean="0"/>
              <a:t>9</a:t>
            </a:fld>
            <a:endParaRPr lang="en-US"/>
          </a:p>
        </p:txBody>
      </p:sp>
    </p:spTree>
    <p:extLst>
      <p:ext uri="{BB962C8B-B14F-4D97-AF65-F5344CB8AC3E}">
        <p14:creationId xmlns:p14="http://schemas.microsoft.com/office/powerpoint/2010/main" val="2998015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848C6627-8977-4DF4-A629-D22738B5654F}" type="datetimeFigureOut">
              <a:rPr lang="en-US" smtClean="0"/>
              <a:t>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5C26E-E48D-4EB3-8807-65F15F51FB01}"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5304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8C6627-8977-4DF4-A629-D22738B5654F}" type="datetimeFigureOut">
              <a:rPr lang="en-US" smtClean="0"/>
              <a:t>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5C26E-E48D-4EB3-8807-65F15F51FB01}" type="slidenum">
              <a:rPr lang="en-US" smtClean="0"/>
              <a:t>‹#›</a:t>
            </a:fld>
            <a:endParaRPr lang="en-US"/>
          </a:p>
        </p:txBody>
      </p:sp>
    </p:spTree>
    <p:extLst>
      <p:ext uri="{BB962C8B-B14F-4D97-AF65-F5344CB8AC3E}">
        <p14:creationId xmlns:p14="http://schemas.microsoft.com/office/powerpoint/2010/main" val="433063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8C6627-8977-4DF4-A629-D22738B5654F}" type="datetimeFigureOut">
              <a:rPr lang="en-US" smtClean="0"/>
              <a:t>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5C26E-E48D-4EB3-8807-65F15F51FB01}"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808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8C6627-8977-4DF4-A629-D22738B5654F}" type="datetimeFigureOut">
              <a:rPr lang="en-US" smtClean="0"/>
              <a:t>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5C26E-E48D-4EB3-8807-65F15F51FB01}" type="slidenum">
              <a:rPr lang="en-US" smtClean="0"/>
              <a:t>‹#›</a:t>
            </a:fld>
            <a:endParaRPr lang="en-US"/>
          </a:p>
        </p:txBody>
      </p:sp>
    </p:spTree>
    <p:extLst>
      <p:ext uri="{BB962C8B-B14F-4D97-AF65-F5344CB8AC3E}">
        <p14:creationId xmlns:p14="http://schemas.microsoft.com/office/powerpoint/2010/main" val="1973095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8C6627-8977-4DF4-A629-D22738B5654F}" type="datetimeFigureOut">
              <a:rPr lang="en-US" smtClean="0"/>
              <a:t>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5C26E-E48D-4EB3-8807-65F15F51FB01}"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6296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8C6627-8977-4DF4-A629-D22738B5654F}" type="datetimeFigureOut">
              <a:rPr lang="en-US" smtClean="0"/>
              <a:t>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05C26E-E48D-4EB3-8807-65F15F51FB01}" type="slidenum">
              <a:rPr lang="en-US" smtClean="0"/>
              <a:t>‹#›</a:t>
            </a:fld>
            <a:endParaRPr lang="en-US"/>
          </a:p>
        </p:txBody>
      </p:sp>
    </p:spTree>
    <p:extLst>
      <p:ext uri="{BB962C8B-B14F-4D97-AF65-F5344CB8AC3E}">
        <p14:creationId xmlns:p14="http://schemas.microsoft.com/office/powerpoint/2010/main" val="3869021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8C6627-8977-4DF4-A629-D22738B5654F}" type="datetimeFigureOut">
              <a:rPr lang="en-US" smtClean="0"/>
              <a:t>2/7/2025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05C26E-E48D-4EB3-8807-65F15F51FB01}" type="slidenum">
              <a:rPr lang="en-US" smtClean="0"/>
              <a:t>‹#›</a:t>
            </a:fld>
            <a:endParaRPr lang="en-US"/>
          </a:p>
        </p:txBody>
      </p:sp>
    </p:spTree>
    <p:extLst>
      <p:ext uri="{BB962C8B-B14F-4D97-AF65-F5344CB8AC3E}">
        <p14:creationId xmlns:p14="http://schemas.microsoft.com/office/powerpoint/2010/main" val="515229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8C6627-8977-4DF4-A629-D22738B5654F}" type="datetimeFigureOut">
              <a:rPr lang="en-US" smtClean="0"/>
              <a:t>2/7/2025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05C26E-E48D-4EB3-8807-65F15F51FB01}" type="slidenum">
              <a:rPr lang="en-US" smtClean="0"/>
              <a:t>‹#›</a:t>
            </a:fld>
            <a:endParaRPr lang="en-US"/>
          </a:p>
        </p:txBody>
      </p:sp>
    </p:spTree>
    <p:extLst>
      <p:ext uri="{BB962C8B-B14F-4D97-AF65-F5344CB8AC3E}">
        <p14:creationId xmlns:p14="http://schemas.microsoft.com/office/powerpoint/2010/main" val="1237700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8C6627-8977-4DF4-A629-D22738B5654F}" type="datetimeFigureOut">
              <a:rPr lang="en-US" smtClean="0"/>
              <a:t>2/7/2025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05C26E-E48D-4EB3-8807-65F15F51FB01}" type="slidenum">
              <a:rPr lang="en-US" smtClean="0"/>
              <a:t>‹#›</a:t>
            </a:fld>
            <a:endParaRPr lang="en-US"/>
          </a:p>
        </p:txBody>
      </p:sp>
    </p:spTree>
    <p:extLst>
      <p:ext uri="{BB962C8B-B14F-4D97-AF65-F5344CB8AC3E}">
        <p14:creationId xmlns:p14="http://schemas.microsoft.com/office/powerpoint/2010/main" val="2765530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8C6627-8977-4DF4-A629-D22738B5654F}" type="datetimeFigureOut">
              <a:rPr lang="en-US" smtClean="0"/>
              <a:t>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05C26E-E48D-4EB3-8807-65F15F51FB01}" type="slidenum">
              <a:rPr lang="en-US" smtClean="0"/>
              <a:t>‹#›</a:t>
            </a:fld>
            <a:endParaRPr lang="en-US"/>
          </a:p>
        </p:txBody>
      </p:sp>
    </p:spTree>
    <p:extLst>
      <p:ext uri="{BB962C8B-B14F-4D97-AF65-F5344CB8AC3E}">
        <p14:creationId xmlns:p14="http://schemas.microsoft.com/office/powerpoint/2010/main" val="3000166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8C6627-8977-4DF4-A629-D22738B5654F}" type="datetimeFigureOut">
              <a:rPr lang="en-US" smtClean="0"/>
              <a:t>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05C26E-E48D-4EB3-8807-65F15F51FB01}"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5020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48C6627-8977-4DF4-A629-D22738B5654F}" type="datetimeFigureOut">
              <a:rPr lang="en-US" smtClean="0"/>
              <a:t>2/7/2025</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C05C26E-E48D-4EB3-8807-65F15F51FB01}"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6507565"/>
      </p:ext>
    </p:extLst>
  </p:cSld>
  <p:clrMap bg1="lt1" tx1="dk1" bg2="lt2" tx2="dk2" accent1="accent1" accent2="accent2" accent3="accent3" accent4="accent4" accent5="accent5" accent6="accent6" hlink="hlink" folHlink="folHlink"/>
  <p:sldLayoutIdLst>
    <p:sldLayoutId id="2147483999" r:id="rId1"/>
    <p:sldLayoutId id="2147484000" r:id="rId2"/>
    <p:sldLayoutId id="2147484001" r:id="rId3"/>
    <p:sldLayoutId id="2147484002" r:id="rId4"/>
    <p:sldLayoutId id="2147484003" r:id="rId5"/>
    <p:sldLayoutId id="2147484004" r:id="rId6"/>
    <p:sldLayoutId id="2147484005" r:id="rId7"/>
    <p:sldLayoutId id="2147484006" r:id="rId8"/>
    <p:sldLayoutId id="2147484007" r:id="rId9"/>
    <p:sldLayoutId id="2147484008" r:id="rId10"/>
    <p:sldLayoutId id="214748400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5686" y="838199"/>
            <a:ext cx="11723914" cy="1709057"/>
          </a:xfrm>
        </p:spPr>
        <p:txBody>
          <a:bodyPr>
            <a:normAutofit/>
          </a:bodyPr>
          <a:lstStyle/>
          <a:p>
            <a:pPr algn="ctr"/>
            <a:r>
              <a:rPr lang="en-US" sz="3200" b="1" dirty="0">
                <a:latin typeface="Candara" pitchFamily="34" charset="0"/>
              </a:rPr>
              <a:t>	Journey from GST demands to assessment 	strategy and defense, including penalties</a:t>
            </a:r>
          </a:p>
        </p:txBody>
      </p:sp>
      <p:sp>
        <p:nvSpPr>
          <p:cNvPr id="3" name="Content Placeholder 2"/>
          <p:cNvSpPr>
            <a:spLocks noGrp="1"/>
          </p:cNvSpPr>
          <p:nvPr>
            <p:ph idx="1"/>
          </p:nvPr>
        </p:nvSpPr>
        <p:spPr>
          <a:xfrm>
            <a:off x="4876800" y="4343400"/>
            <a:ext cx="6692900" cy="1828800"/>
          </a:xfrm>
        </p:spPr>
        <p:txBody>
          <a:bodyPr>
            <a:normAutofit fontScale="92500" lnSpcReduction="10000"/>
          </a:bodyPr>
          <a:lstStyle/>
          <a:p>
            <a:pPr lvl="0" algn="r">
              <a:spcBef>
                <a:spcPct val="0"/>
              </a:spcBef>
              <a:buNone/>
              <a:defRPr/>
            </a:pPr>
            <a:r>
              <a:rPr lang="en-US" b="1" dirty="0">
                <a:latin typeface="Candara" pitchFamily="34" charset="0"/>
              </a:rPr>
              <a:t>Bharat Raichandani</a:t>
            </a:r>
          </a:p>
          <a:p>
            <a:pPr lvl="0" algn="r">
              <a:spcBef>
                <a:spcPct val="0"/>
              </a:spcBef>
              <a:buNone/>
              <a:defRPr/>
            </a:pPr>
            <a:r>
              <a:rPr lang="en-US" b="1" dirty="0">
                <a:latin typeface="Candara" pitchFamily="34" charset="0"/>
              </a:rPr>
              <a:t>Advocate</a:t>
            </a:r>
          </a:p>
          <a:p>
            <a:pPr lvl="0" algn="r">
              <a:spcBef>
                <a:spcPct val="0"/>
              </a:spcBef>
              <a:defRPr/>
            </a:pPr>
            <a:endParaRPr lang="en-US" b="1" dirty="0">
              <a:latin typeface="Candara" pitchFamily="34" charset="0"/>
            </a:endParaRPr>
          </a:p>
          <a:p>
            <a:pPr lvl="0" algn="r">
              <a:spcBef>
                <a:spcPct val="0"/>
              </a:spcBef>
              <a:buNone/>
              <a:defRPr/>
            </a:pPr>
            <a:r>
              <a:rPr lang="en-US" b="1" dirty="0" err="1">
                <a:latin typeface="Candara" pitchFamily="34" charset="0"/>
              </a:rPr>
              <a:t>Manging</a:t>
            </a:r>
            <a:r>
              <a:rPr lang="en-US" b="1" dirty="0">
                <a:latin typeface="Candara" pitchFamily="34" charset="0"/>
              </a:rPr>
              <a:t> Partner</a:t>
            </a:r>
          </a:p>
          <a:p>
            <a:pPr lvl="0" algn="r">
              <a:spcBef>
                <a:spcPct val="0"/>
              </a:spcBef>
              <a:buNone/>
              <a:defRPr/>
            </a:pPr>
            <a:r>
              <a:rPr lang="en-US" b="1" dirty="0">
                <a:latin typeface="Candara" pitchFamily="34" charset="0"/>
              </a:rPr>
              <a:t>UBR Legal</a:t>
            </a:r>
          </a:p>
          <a:p>
            <a:pPr lvl="0" algn="r">
              <a:spcBef>
                <a:spcPct val="0"/>
              </a:spcBef>
              <a:buNone/>
              <a:defRPr/>
            </a:pPr>
            <a:r>
              <a:rPr lang="en-US" b="1" dirty="0">
                <a:latin typeface="Candara" pitchFamily="34" charset="0"/>
              </a:rPr>
              <a:t>Advocates</a:t>
            </a:r>
          </a:p>
          <a:p>
            <a:endParaRPr lang="en-US" dirty="0"/>
          </a:p>
        </p:txBody>
      </p:sp>
      <p:sp>
        <p:nvSpPr>
          <p:cNvPr id="6" name="TextBox 5">
            <a:extLst>
              <a:ext uri="{FF2B5EF4-FFF2-40B4-BE49-F238E27FC236}">
                <a16:creationId xmlns:a16="http://schemas.microsoft.com/office/drawing/2014/main" id="{79B0F0A5-9047-8844-843D-E3E36E2FB634}"/>
              </a:ext>
            </a:extLst>
          </p:cNvPr>
          <p:cNvSpPr txBox="1"/>
          <p:nvPr/>
        </p:nvSpPr>
        <p:spPr>
          <a:xfrm>
            <a:off x="10197095" y="6427113"/>
            <a:ext cx="1537705" cy="430887"/>
          </a:xfrm>
          <a:prstGeom prst="rect">
            <a:avLst/>
          </a:prstGeom>
          <a:noFill/>
        </p:spPr>
        <p:txBody>
          <a:bodyPr wrap="square" rtlCol="0">
            <a:spAutoFit/>
          </a:bodyPr>
          <a:lstStyle/>
          <a:p>
            <a:pPr algn="r"/>
            <a:r>
              <a:rPr lang="en-US" sz="1100" b="1" dirty="0">
                <a:latin typeface="Candara" panose="020E0502030303020204" pitchFamily="34" charset="0"/>
              </a:rPr>
              <a:t>UBR Legal Advocates</a:t>
            </a:r>
          </a:p>
          <a:p>
            <a:pPr algn="r"/>
            <a:endParaRPr lang="en-US" sz="1100" b="1" dirty="0">
              <a:latin typeface="Candara" panose="020E0502030303020204" pitchFamily="34" charset="0"/>
            </a:endParaRPr>
          </a:p>
        </p:txBody>
      </p:sp>
    </p:spTree>
    <p:extLst>
      <p:ext uri="{BB962C8B-B14F-4D97-AF65-F5344CB8AC3E}">
        <p14:creationId xmlns:p14="http://schemas.microsoft.com/office/powerpoint/2010/main" val="3091408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F55E610-B99F-0D44-88B5-17DA9D1DF8FF}"/>
              </a:ext>
            </a:extLst>
          </p:cNvPr>
          <p:cNvSpPr>
            <a:spLocks noGrp="1"/>
          </p:cNvSpPr>
          <p:nvPr>
            <p:ph type="title"/>
          </p:nvPr>
        </p:nvSpPr>
        <p:spPr/>
        <p:txBody>
          <a:bodyPr>
            <a:normAutofit fontScale="90000"/>
          </a:bodyPr>
          <a:lstStyle/>
          <a:p>
            <a:pPr algn="ctr"/>
            <a:r>
              <a:rPr lang="en-US" sz="4400" b="1" dirty="0">
                <a:latin typeface="Candara" panose="020E0502030303020204" pitchFamily="34" charset="0"/>
              </a:rPr>
              <a:t>PRE SHOW CAUSE NOTICE CONSULTATION </a:t>
            </a:r>
            <a:br>
              <a:rPr lang="en-IN" sz="4400" dirty="0">
                <a:latin typeface="Candara" panose="020E0502030303020204" pitchFamily="34" charset="0"/>
              </a:rPr>
            </a:br>
            <a:endParaRPr lang="en-US" dirty="0"/>
          </a:p>
        </p:txBody>
      </p:sp>
      <p:graphicFrame>
        <p:nvGraphicFramePr>
          <p:cNvPr id="10" name="Content Placeholder 9">
            <a:extLst>
              <a:ext uri="{FF2B5EF4-FFF2-40B4-BE49-F238E27FC236}">
                <a16:creationId xmlns:a16="http://schemas.microsoft.com/office/drawing/2014/main" id="{CC45D75B-B143-3A40-9F69-447CA1C4AFA1}"/>
              </a:ext>
            </a:extLst>
          </p:cNvPr>
          <p:cNvGraphicFramePr>
            <a:graphicFrameLocks noGrp="1"/>
          </p:cNvGraphicFramePr>
          <p:nvPr>
            <p:ph idx="1"/>
            <p:extLst>
              <p:ext uri="{D42A27DB-BD31-4B8C-83A1-F6EECF244321}">
                <p14:modId xmlns:p14="http://schemas.microsoft.com/office/powerpoint/2010/main" val="2391108193"/>
              </p:ext>
            </p:extLst>
          </p:nvPr>
        </p:nvGraphicFramePr>
        <p:xfrm>
          <a:off x="495370" y="958479"/>
          <a:ext cx="11459687" cy="55343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TextBox 10">
            <a:extLst>
              <a:ext uri="{FF2B5EF4-FFF2-40B4-BE49-F238E27FC236}">
                <a16:creationId xmlns:a16="http://schemas.microsoft.com/office/drawing/2014/main" id="{C0B49741-D2CE-8A4C-8E53-D3D67485905D}"/>
              </a:ext>
            </a:extLst>
          </p:cNvPr>
          <p:cNvSpPr txBox="1"/>
          <p:nvPr/>
        </p:nvSpPr>
        <p:spPr>
          <a:xfrm>
            <a:off x="10654295" y="6591300"/>
            <a:ext cx="1537705" cy="430887"/>
          </a:xfrm>
          <a:prstGeom prst="rect">
            <a:avLst/>
          </a:prstGeom>
          <a:noFill/>
        </p:spPr>
        <p:txBody>
          <a:bodyPr wrap="square" rtlCol="0">
            <a:spAutoFit/>
          </a:bodyPr>
          <a:lstStyle/>
          <a:p>
            <a:pPr algn="r"/>
            <a:r>
              <a:rPr lang="en-US" sz="1100" b="1" dirty="0">
                <a:latin typeface="Candara" panose="020E0502030303020204" pitchFamily="34" charset="0"/>
              </a:rPr>
              <a:t>UBR Legal Advocates</a:t>
            </a:r>
          </a:p>
          <a:p>
            <a:pPr algn="r"/>
            <a:endParaRPr lang="en-US" sz="1100" b="1" dirty="0">
              <a:latin typeface="Candara" panose="020E0502030303020204" pitchFamily="34" charset="0"/>
            </a:endParaRPr>
          </a:p>
        </p:txBody>
      </p:sp>
    </p:spTree>
    <p:extLst>
      <p:ext uri="{BB962C8B-B14F-4D97-AF65-F5344CB8AC3E}">
        <p14:creationId xmlns:p14="http://schemas.microsoft.com/office/powerpoint/2010/main" val="21586798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8B96F6E-5580-9749-B484-A8E654DFECA1}"/>
              </a:ext>
            </a:extLst>
          </p:cNvPr>
          <p:cNvSpPr>
            <a:spLocks noGrp="1"/>
          </p:cNvSpPr>
          <p:nvPr>
            <p:ph type="title"/>
          </p:nvPr>
        </p:nvSpPr>
        <p:spPr>
          <a:xfrm>
            <a:off x="609600" y="-149905"/>
            <a:ext cx="10972800" cy="1143000"/>
          </a:xfrm>
        </p:spPr>
        <p:txBody>
          <a:bodyPr>
            <a:normAutofit/>
          </a:bodyPr>
          <a:lstStyle/>
          <a:p>
            <a:pPr algn="ctr"/>
            <a:r>
              <a:rPr lang="en-US" b="1" dirty="0">
                <a:latin typeface="Candara" panose="020E0502030303020204" pitchFamily="34" charset="0"/>
              </a:rPr>
              <a:t>SHOW CAUSE NOTICE</a:t>
            </a:r>
          </a:p>
        </p:txBody>
      </p:sp>
      <p:graphicFrame>
        <p:nvGraphicFramePr>
          <p:cNvPr id="4" name="Content Placeholder 3">
            <a:extLst>
              <a:ext uri="{FF2B5EF4-FFF2-40B4-BE49-F238E27FC236}">
                <a16:creationId xmlns:a16="http://schemas.microsoft.com/office/drawing/2014/main" id="{0BA84004-9338-BF49-9F24-3F3497A5E089}"/>
              </a:ext>
            </a:extLst>
          </p:cNvPr>
          <p:cNvGraphicFramePr>
            <a:graphicFrameLocks noGrp="1"/>
          </p:cNvGraphicFramePr>
          <p:nvPr>
            <p:ph idx="1"/>
          </p:nvPr>
        </p:nvGraphicFramePr>
        <p:xfrm>
          <a:off x="228600" y="1132115"/>
          <a:ext cx="11800114" cy="54537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7921CEAF-C52D-D844-8BA5-5EDCF7B60AE8}"/>
              </a:ext>
            </a:extLst>
          </p:cNvPr>
          <p:cNvSpPr txBox="1"/>
          <p:nvPr/>
        </p:nvSpPr>
        <p:spPr>
          <a:xfrm>
            <a:off x="10491009" y="6585857"/>
            <a:ext cx="1537705" cy="430887"/>
          </a:xfrm>
          <a:prstGeom prst="rect">
            <a:avLst/>
          </a:prstGeom>
          <a:noFill/>
        </p:spPr>
        <p:txBody>
          <a:bodyPr wrap="square" rtlCol="0">
            <a:spAutoFit/>
          </a:bodyPr>
          <a:lstStyle/>
          <a:p>
            <a:pPr algn="r"/>
            <a:r>
              <a:rPr lang="en-US" sz="1100" b="1" dirty="0">
                <a:latin typeface="Candara" panose="020E0502030303020204" pitchFamily="34" charset="0"/>
              </a:rPr>
              <a:t>UBR Legal Advocates</a:t>
            </a:r>
          </a:p>
          <a:p>
            <a:pPr algn="r"/>
            <a:endParaRPr lang="en-US" sz="1100" b="1" dirty="0">
              <a:latin typeface="Candara" panose="020E0502030303020204" pitchFamily="34" charset="0"/>
            </a:endParaRPr>
          </a:p>
        </p:txBody>
      </p:sp>
    </p:spTree>
    <p:extLst>
      <p:ext uri="{BB962C8B-B14F-4D97-AF65-F5344CB8AC3E}">
        <p14:creationId xmlns:p14="http://schemas.microsoft.com/office/powerpoint/2010/main" val="1327942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47C9B0-89ED-0E4C-847C-0E8DB66A93EA}"/>
              </a:ext>
            </a:extLst>
          </p:cNvPr>
          <p:cNvSpPr>
            <a:spLocks noGrp="1"/>
          </p:cNvSpPr>
          <p:nvPr>
            <p:ph type="title"/>
          </p:nvPr>
        </p:nvSpPr>
        <p:spPr>
          <a:xfrm>
            <a:off x="560614" y="50724"/>
            <a:ext cx="10972800" cy="756720"/>
          </a:xfrm>
        </p:spPr>
        <p:txBody>
          <a:bodyPr anchor="t">
            <a:normAutofit/>
          </a:bodyPr>
          <a:lstStyle/>
          <a:p>
            <a:pPr algn="ctr"/>
            <a:r>
              <a:rPr lang="en-US" sz="3200" b="1" dirty="0">
                <a:latin typeface="Candara" panose="020E0502030303020204" pitchFamily="34" charset="0"/>
              </a:rPr>
              <a:t>REPLY TO SHOW CAUSE NOTICE</a:t>
            </a:r>
          </a:p>
        </p:txBody>
      </p:sp>
      <p:graphicFrame>
        <p:nvGraphicFramePr>
          <p:cNvPr id="4" name="Content Placeholder 3">
            <a:extLst>
              <a:ext uri="{FF2B5EF4-FFF2-40B4-BE49-F238E27FC236}">
                <a16:creationId xmlns:a16="http://schemas.microsoft.com/office/drawing/2014/main" id="{F8EAA710-2197-EA4D-90C4-7A31B47981EE}"/>
              </a:ext>
            </a:extLst>
          </p:cNvPr>
          <p:cNvGraphicFramePr>
            <a:graphicFrameLocks noGrp="1"/>
          </p:cNvGraphicFramePr>
          <p:nvPr>
            <p:ph idx="1"/>
            <p:extLst>
              <p:ext uri="{D42A27DB-BD31-4B8C-83A1-F6EECF244321}">
                <p14:modId xmlns:p14="http://schemas.microsoft.com/office/powerpoint/2010/main" val="792626497"/>
              </p:ext>
            </p:extLst>
          </p:nvPr>
        </p:nvGraphicFramePr>
        <p:xfrm>
          <a:off x="0" y="859971"/>
          <a:ext cx="12094029" cy="56896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C8680341-8124-6F42-B007-91B29D59E316}"/>
              </a:ext>
            </a:extLst>
          </p:cNvPr>
          <p:cNvSpPr txBox="1"/>
          <p:nvPr/>
        </p:nvSpPr>
        <p:spPr>
          <a:xfrm>
            <a:off x="10472212" y="6549656"/>
            <a:ext cx="1537705" cy="430887"/>
          </a:xfrm>
          <a:prstGeom prst="rect">
            <a:avLst/>
          </a:prstGeom>
          <a:noFill/>
        </p:spPr>
        <p:txBody>
          <a:bodyPr wrap="square" rtlCol="0">
            <a:spAutoFit/>
          </a:bodyPr>
          <a:lstStyle/>
          <a:p>
            <a:pPr algn="r"/>
            <a:r>
              <a:rPr lang="en-US" sz="1100" b="1" dirty="0">
                <a:latin typeface="Candara" panose="020E0502030303020204" pitchFamily="34" charset="0"/>
              </a:rPr>
              <a:t>UBR Legal Advocates</a:t>
            </a:r>
          </a:p>
          <a:p>
            <a:pPr algn="r"/>
            <a:endParaRPr lang="en-US" sz="1100" b="1" dirty="0">
              <a:latin typeface="Candara" panose="020E0502030303020204" pitchFamily="34" charset="0"/>
            </a:endParaRPr>
          </a:p>
        </p:txBody>
      </p:sp>
    </p:spTree>
    <p:extLst>
      <p:ext uri="{BB962C8B-B14F-4D97-AF65-F5344CB8AC3E}">
        <p14:creationId xmlns:p14="http://schemas.microsoft.com/office/powerpoint/2010/main" val="213612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F9E837B-2166-1741-9C08-DC7DF1E8D511}"/>
              </a:ext>
            </a:extLst>
          </p:cNvPr>
          <p:cNvSpPr>
            <a:spLocks noGrp="1"/>
          </p:cNvSpPr>
          <p:nvPr>
            <p:ph type="title"/>
          </p:nvPr>
        </p:nvSpPr>
        <p:spPr>
          <a:xfrm>
            <a:off x="191386" y="-93497"/>
            <a:ext cx="11802691" cy="1143000"/>
          </a:xfrm>
        </p:spPr>
        <p:txBody>
          <a:bodyPr>
            <a:normAutofit/>
          </a:bodyPr>
          <a:lstStyle/>
          <a:p>
            <a:pPr algn="ctr"/>
            <a:r>
              <a:rPr lang="en-US" sz="3600" b="1" dirty="0">
                <a:solidFill>
                  <a:schemeClr val="tx1"/>
                </a:solidFill>
                <a:latin typeface="Candara" panose="020E0502030303020204" pitchFamily="34" charset="0"/>
              </a:rPr>
              <a:t>DEMAND</a:t>
            </a:r>
            <a:endParaRPr lang="en-US" sz="3600" b="1" dirty="0"/>
          </a:p>
        </p:txBody>
      </p:sp>
      <p:sp>
        <p:nvSpPr>
          <p:cNvPr id="5" name="TextBox 4">
            <a:extLst>
              <a:ext uri="{FF2B5EF4-FFF2-40B4-BE49-F238E27FC236}">
                <a16:creationId xmlns:a16="http://schemas.microsoft.com/office/drawing/2014/main" id="{0D0267A2-0FA6-EB48-8C02-3D2B82118082}"/>
              </a:ext>
            </a:extLst>
          </p:cNvPr>
          <p:cNvSpPr txBox="1"/>
          <p:nvPr/>
        </p:nvSpPr>
        <p:spPr>
          <a:xfrm>
            <a:off x="10537273" y="6642556"/>
            <a:ext cx="1537705" cy="430887"/>
          </a:xfrm>
          <a:prstGeom prst="rect">
            <a:avLst/>
          </a:prstGeom>
          <a:noFill/>
        </p:spPr>
        <p:txBody>
          <a:bodyPr wrap="square" rtlCol="0">
            <a:spAutoFit/>
          </a:bodyPr>
          <a:lstStyle/>
          <a:p>
            <a:pPr algn="r"/>
            <a:r>
              <a:rPr lang="en-US" sz="1100" b="1" dirty="0">
                <a:latin typeface="Candara" panose="020E0502030303020204" pitchFamily="34" charset="0"/>
              </a:rPr>
              <a:t>UBR Legal Advocates</a:t>
            </a:r>
          </a:p>
          <a:p>
            <a:pPr algn="r"/>
            <a:endParaRPr lang="en-US" sz="1100" b="1" dirty="0">
              <a:latin typeface="Candara" panose="020E0502030303020204" pitchFamily="34" charset="0"/>
            </a:endParaRPr>
          </a:p>
        </p:txBody>
      </p:sp>
      <p:graphicFrame>
        <p:nvGraphicFramePr>
          <p:cNvPr id="6" name="Diagram 5">
            <a:extLst>
              <a:ext uri="{FF2B5EF4-FFF2-40B4-BE49-F238E27FC236}">
                <a16:creationId xmlns:a16="http://schemas.microsoft.com/office/drawing/2014/main" id="{DDE67B25-409A-FB49-85B3-3261E7A335E6}"/>
              </a:ext>
            </a:extLst>
          </p:cNvPr>
          <p:cNvGraphicFramePr/>
          <p:nvPr/>
        </p:nvGraphicFramePr>
        <p:xfrm>
          <a:off x="191386" y="831273"/>
          <a:ext cx="11802691" cy="58426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423189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5424E44-ACFA-C041-8FB5-B70D08D85090}"/>
              </a:ext>
            </a:extLst>
          </p:cNvPr>
          <p:cNvSpPr>
            <a:spLocks noGrp="1"/>
          </p:cNvSpPr>
          <p:nvPr>
            <p:ph type="title"/>
          </p:nvPr>
        </p:nvSpPr>
        <p:spPr>
          <a:xfrm>
            <a:off x="195942" y="122238"/>
            <a:ext cx="11767457" cy="813933"/>
          </a:xfrm>
        </p:spPr>
        <p:txBody>
          <a:bodyPr>
            <a:normAutofit/>
          </a:bodyPr>
          <a:lstStyle/>
          <a:p>
            <a:pPr algn="ctr"/>
            <a:r>
              <a:rPr lang="en-US" sz="3200" b="1" dirty="0">
                <a:latin typeface="Candara" panose="020E0502030303020204" pitchFamily="34" charset="0"/>
              </a:rPr>
              <a:t>RECOVERY PROCEEDINGS</a:t>
            </a:r>
          </a:p>
        </p:txBody>
      </p:sp>
      <p:graphicFrame>
        <p:nvGraphicFramePr>
          <p:cNvPr id="4" name="Content Placeholder 3">
            <a:extLst>
              <a:ext uri="{FF2B5EF4-FFF2-40B4-BE49-F238E27FC236}">
                <a16:creationId xmlns:a16="http://schemas.microsoft.com/office/drawing/2014/main" id="{701D5162-1BF1-9B48-B7BF-5C378C558D64}"/>
              </a:ext>
            </a:extLst>
          </p:cNvPr>
          <p:cNvGraphicFramePr>
            <a:graphicFrameLocks noGrp="1"/>
          </p:cNvGraphicFramePr>
          <p:nvPr>
            <p:ph idx="1"/>
          </p:nvPr>
        </p:nvGraphicFramePr>
        <p:xfrm>
          <a:off x="195943" y="838201"/>
          <a:ext cx="11767457"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51807FA5-BA17-3143-BEB5-751D2537A6B8}"/>
              </a:ext>
            </a:extLst>
          </p:cNvPr>
          <p:cNvSpPr txBox="1"/>
          <p:nvPr/>
        </p:nvSpPr>
        <p:spPr>
          <a:xfrm>
            <a:off x="10556324" y="6566357"/>
            <a:ext cx="1537705" cy="430887"/>
          </a:xfrm>
          <a:prstGeom prst="rect">
            <a:avLst/>
          </a:prstGeom>
          <a:noFill/>
        </p:spPr>
        <p:txBody>
          <a:bodyPr wrap="square" rtlCol="0">
            <a:spAutoFit/>
          </a:bodyPr>
          <a:lstStyle/>
          <a:p>
            <a:pPr algn="r"/>
            <a:r>
              <a:rPr lang="en-US" sz="1100" b="1" dirty="0">
                <a:latin typeface="Candara" panose="020E0502030303020204" pitchFamily="34" charset="0"/>
              </a:rPr>
              <a:t>UBR Legal Advocates</a:t>
            </a:r>
          </a:p>
          <a:p>
            <a:pPr algn="r"/>
            <a:endParaRPr lang="en-US" sz="1100" b="1" dirty="0">
              <a:latin typeface="Candara" panose="020E0502030303020204" pitchFamily="34" charset="0"/>
            </a:endParaRPr>
          </a:p>
        </p:txBody>
      </p:sp>
    </p:spTree>
    <p:extLst>
      <p:ext uri="{BB962C8B-B14F-4D97-AF65-F5344CB8AC3E}">
        <p14:creationId xmlns:p14="http://schemas.microsoft.com/office/powerpoint/2010/main" val="32352459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3A9AD41-679B-CA4E-9FBE-075726B5D738}"/>
              </a:ext>
            </a:extLst>
          </p:cNvPr>
          <p:cNvSpPr>
            <a:spLocks noGrp="1"/>
          </p:cNvSpPr>
          <p:nvPr>
            <p:ph type="title"/>
          </p:nvPr>
        </p:nvSpPr>
        <p:spPr>
          <a:xfrm>
            <a:off x="533400" y="0"/>
            <a:ext cx="10972800" cy="1143000"/>
          </a:xfrm>
        </p:spPr>
        <p:txBody>
          <a:bodyPr/>
          <a:lstStyle/>
          <a:p>
            <a:pPr algn="ctr"/>
            <a:r>
              <a:rPr lang="en-US" b="1" dirty="0">
                <a:latin typeface="Candara" panose="020E0502030303020204" pitchFamily="34" charset="0"/>
              </a:rPr>
              <a:t>PROVISIONAL ATTACHMENT</a:t>
            </a:r>
          </a:p>
        </p:txBody>
      </p:sp>
      <p:graphicFrame>
        <p:nvGraphicFramePr>
          <p:cNvPr id="4" name="Content Placeholder 3">
            <a:extLst>
              <a:ext uri="{FF2B5EF4-FFF2-40B4-BE49-F238E27FC236}">
                <a16:creationId xmlns:a16="http://schemas.microsoft.com/office/drawing/2014/main" id="{07E478C8-F678-E14A-86AB-1E6E1C34BC0A}"/>
              </a:ext>
            </a:extLst>
          </p:cNvPr>
          <p:cNvGraphicFramePr>
            <a:graphicFrameLocks noGrp="1"/>
          </p:cNvGraphicFramePr>
          <p:nvPr>
            <p:ph idx="1"/>
          </p:nvPr>
        </p:nvGraphicFramePr>
        <p:xfrm>
          <a:off x="163286" y="1034143"/>
          <a:ext cx="12028714" cy="56932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DECE9A80-7668-1940-8DAE-4E980DB076EE}"/>
              </a:ext>
            </a:extLst>
          </p:cNvPr>
          <p:cNvSpPr txBox="1"/>
          <p:nvPr/>
        </p:nvSpPr>
        <p:spPr>
          <a:xfrm>
            <a:off x="10737347" y="6642556"/>
            <a:ext cx="1537705" cy="430887"/>
          </a:xfrm>
          <a:prstGeom prst="rect">
            <a:avLst/>
          </a:prstGeom>
          <a:noFill/>
        </p:spPr>
        <p:txBody>
          <a:bodyPr wrap="square" rtlCol="0">
            <a:spAutoFit/>
          </a:bodyPr>
          <a:lstStyle/>
          <a:p>
            <a:pPr algn="r"/>
            <a:r>
              <a:rPr lang="en-US" sz="1100" b="1" dirty="0">
                <a:latin typeface="Candara" panose="020E0502030303020204" pitchFamily="34" charset="0"/>
              </a:rPr>
              <a:t>UBR Legal Advocates</a:t>
            </a:r>
          </a:p>
          <a:p>
            <a:pPr algn="r"/>
            <a:endParaRPr lang="en-US" sz="1100" b="1" dirty="0">
              <a:latin typeface="Candara" panose="020E0502030303020204" pitchFamily="34" charset="0"/>
            </a:endParaRPr>
          </a:p>
        </p:txBody>
      </p:sp>
    </p:spTree>
    <p:extLst>
      <p:ext uri="{BB962C8B-B14F-4D97-AF65-F5344CB8AC3E}">
        <p14:creationId xmlns:p14="http://schemas.microsoft.com/office/powerpoint/2010/main" val="13053797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938E931-A78B-8246-9279-9E8DF7F67E87}"/>
              </a:ext>
            </a:extLst>
          </p:cNvPr>
          <p:cNvSpPr>
            <a:spLocks noGrp="1"/>
          </p:cNvSpPr>
          <p:nvPr>
            <p:ph type="title"/>
          </p:nvPr>
        </p:nvSpPr>
        <p:spPr/>
        <p:txBody>
          <a:bodyPr anchor="t">
            <a:normAutofit/>
          </a:bodyPr>
          <a:lstStyle/>
          <a:p>
            <a:pPr algn="ctr"/>
            <a:r>
              <a:rPr lang="en-US" sz="3200" b="1" dirty="0">
                <a:latin typeface="Candara" panose="020E0502030303020204" pitchFamily="34" charset="0"/>
              </a:rPr>
              <a:t>APPEALS</a:t>
            </a:r>
          </a:p>
        </p:txBody>
      </p:sp>
      <p:graphicFrame>
        <p:nvGraphicFramePr>
          <p:cNvPr id="4" name="Content Placeholder 3">
            <a:extLst>
              <a:ext uri="{FF2B5EF4-FFF2-40B4-BE49-F238E27FC236}">
                <a16:creationId xmlns:a16="http://schemas.microsoft.com/office/drawing/2014/main" id="{55512F7C-395E-8B42-8378-6160369B319B}"/>
              </a:ext>
            </a:extLst>
          </p:cNvPr>
          <p:cNvGraphicFramePr>
            <a:graphicFrameLocks noGrp="1"/>
          </p:cNvGraphicFramePr>
          <p:nvPr>
            <p:ph idx="1"/>
          </p:nvPr>
        </p:nvGraphicFramePr>
        <p:xfrm>
          <a:off x="185057" y="1219201"/>
          <a:ext cx="11767457" cy="53448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477FB55B-2998-114B-AA51-65E51CA9AC86}"/>
              </a:ext>
            </a:extLst>
          </p:cNvPr>
          <p:cNvSpPr txBox="1"/>
          <p:nvPr/>
        </p:nvSpPr>
        <p:spPr>
          <a:xfrm>
            <a:off x="10534552" y="6564087"/>
            <a:ext cx="1537705" cy="430887"/>
          </a:xfrm>
          <a:prstGeom prst="rect">
            <a:avLst/>
          </a:prstGeom>
          <a:noFill/>
        </p:spPr>
        <p:txBody>
          <a:bodyPr wrap="square" rtlCol="0">
            <a:spAutoFit/>
          </a:bodyPr>
          <a:lstStyle/>
          <a:p>
            <a:pPr algn="r"/>
            <a:r>
              <a:rPr lang="en-US" sz="1100" b="1" dirty="0">
                <a:latin typeface="Candara" panose="020E0502030303020204" pitchFamily="34" charset="0"/>
              </a:rPr>
              <a:t>UBR Legal Advocates</a:t>
            </a:r>
          </a:p>
          <a:p>
            <a:pPr algn="r"/>
            <a:endParaRPr lang="en-US" sz="1100" b="1" dirty="0">
              <a:latin typeface="Candara" panose="020E0502030303020204" pitchFamily="34" charset="0"/>
            </a:endParaRPr>
          </a:p>
        </p:txBody>
      </p:sp>
    </p:spTree>
    <p:extLst>
      <p:ext uri="{BB962C8B-B14F-4D97-AF65-F5344CB8AC3E}">
        <p14:creationId xmlns:p14="http://schemas.microsoft.com/office/powerpoint/2010/main" val="6079832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9AD6CF6-2284-7846-A781-CDFEBD029340}"/>
              </a:ext>
            </a:extLst>
          </p:cNvPr>
          <p:cNvSpPr>
            <a:spLocks noGrp="1"/>
          </p:cNvSpPr>
          <p:nvPr>
            <p:ph type="title"/>
          </p:nvPr>
        </p:nvSpPr>
        <p:spPr>
          <a:xfrm>
            <a:off x="609600" y="274638"/>
            <a:ext cx="10972800" cy="694191"/>
          </a:xfrm>
        </p:spPr>
        <p:txBody>
          <a:bodyPr anchor="t">
            <a:normAutofit/>
          </a:bodyPr>
          <a:lstStyle/>
          <a:p>
            <a:pPr algn="ctr"/>
            <a:r>
              <a:rPr lang="en-US" sz="3200" b="1" dirty="0">
                <a:latin typeface="Candara" panose="020E0502030303020204" pitchFamily="34" charset="0"/>
              </a:rPr>
              <a:t>PENALTY FOR CERTAIN OFFENCES</a:t>
            </a:r>
          </a:p>
        </p:txBody>
      </p:sp>
      <p:graphicFrame>
        <p:nvGraphicFramePr>
          <p:cNvPr id="4" name="Content Placeholder 3">
            <a:extLst>
              <a:ext uri="{FF2B5EF4-FFF2-40B4-BE49-F238E27FC236}">
                <a16:creationId xmlns:a16="http://schemas.microsoft.com/office/drawing/2014/main" id="{DE46267F-7C76-A842-928C-57EE8BF7F1D3}"/>
              </a:ext>
            </a:extLst>
          </p:cNvPr>
          <p:cNvGraphicFramePr>
            <a:graphicFrameLocks noGrp="1"/>
          </p:cNvGraphicFramePr>
          <p:nvPr>
            <p:ph idx="1"/>
          </p:nvPr>
        </p:nvGraphicFramePr>
        <p:xfrm>
          <a:off x="609600" y="745496"/>
          <a:ext cx="10972800" cy="49078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3B6E92E4-B21B-0844-BE5C-CEA3213994A2}"/>
              </a:ext>
            </a:extLst>
          </p:cNvPr>
          <p:cNvSpPr txBox="1"/>
          <p:nvPr/>
        </p:nvSpPr>
        <p:spPr>
          <a:xfrm>
            <a:off x="10567209" y="6535970"/>
            <a:ext cx="1537705" cy="430887"/>
          </a:xfrm>
          <a:prstGeom prst="rect">
            <a:avLst/>
          </a:prstGeom>
          <a:noFill/>
        </p:spPr>
        <p:txBody>
          <a:bodyPr wrap="square" rtlCol="0">
            <a:spAutoFit/>
          </a:bodyPr>
          <a:lstStyle/>
          <a:p>
            <a:pPr algn="r"/>
            <a:r>
              <a:rPr lang="en-US" sz="1100" b="1" dirty="0">
                <a:latin typeface="Candara" panose="020E0502030303020204" pitchFamily="34" charset="0"/>
              </a:rPr>
              <a:t>UBR Legal Advocates</a:t>
            </a:r>
          </a:p>
          <a:p>
            <a:pPr algn="r"/>
            <a:endParaRPr lang="en-US" sz="1100" b="1" dirty="0">
              <a:latin typeface="Candara" panose="020E0502030303020204" pitchFamily="34" charset="0"/>
            </a:endParaRPr>
          </a:p>
        </p:txBody>
      </p:sp>
      <p:sp>
        <p:nvSpPr>
          <p:cNvPr id="2" name="Rectangle: Rounded Corners 1">
            <a:extLst>
              <a:ext uri="{FF2B5EF4-FFF2-40B4-BE49-F238E27FC236}">
                <a16:creationId xmlns:a16="http://schemas.microsoft.com/office/drawing/2014/main" id="{84C46782-0B35-7613-511E-4A621D7C0FD0}"/>
              </a:ext>
            </a:extLst>
          </p:cNvPr>
          <p:cNvSpPr/>
          <p:nvPr/>
        </p:nvSpPr>
        <p:spPr>
          <a:xfrm>
            <a:off x="648929" y="3349181"/>
            <a:ext cx="10972800" cy="69419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en-US" sz="1600" b="1" dirty="0">
                <a:latin typeface="Candara" panose="020E0502030303020204" pitchFamily="34" charset="0"/>
              </a:rPr>
              <a:t>Penalty Leviable could not exceed the amount for Compounding of offence under GST Act.</a:t>
            </a:r>
            <a:endParaRPr lang="en-IN" sz="1600" b="1" dirty="0">
              <a:latin typeface="Candara" panose="020E0502030303020204" pitchFamily="34" charset="0"/>
            </a:endParaRPr>
          </a:p>
        </p:txBody>
      </p:sp>
      <p:sp>
        <p:nvSpPr>
          <p:cNvPr id="6" name="Rectangle 5">
            <a:extLst>
              <a:ext uri="{FF2B5EF4-FFF2-40B4-BE49-F238E27FC236}">
                <a16:creationId xmlns:a16="http://schemas.microsoft.com/office/drawing/2014/main" id="{80AE3AE0-2A5A-8ED5-F5DA-0540E5513DA3}"/>
              </a:ext>
            </a:extLst>
          </p:cNvPr>
          <p:cNvSpPr/>
          <p:nvPr/>
        </p:nvSpPr>
        <p:spPr>
          <a:xfrm>
            <a:off x="0" y="228919"/>
            <a:ext cx="45719" cy="4571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Rectangle 6">
            <a:extLst>
              <a:ext uri="{FF2B5EF4-FFF2-40B4-BE49-F238E27FC236}">
                <a16:creationId xmlns:a16="http://schemas.microsoft.com/office/drawing/2014/main" id="{DA2CF484-88A1-0B4F-1D2B-81B3490C4250}"/>
              </a:ext>
            </a:extLst>
          </p:cNvPr>
          <p:cNvSpPr/>
          <p:nvPr/>
        </p:nvSpPr>
        <p:spPr>
          <a:xfrm>
            <a:off x="688258" y="4043372"/>
            <a:ext cx="10972800" cy="430887"/>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marL="285750" indent="-285750">
              <a:buFont typeface="Arial" panose="020B0604020202020204" pitchFamily="34" charset="0"/>
              <a:buChar char="•"/>
            </a:pPr>
            <a:r>
              <a:rPr lang="en-US" sz="1600" i="1" dirty="0">
                <a:latin typeface="Candara" panose="020E0502030303020204" pitchFamily="34" charset="0"/>
              </a:rPr>
              <a:t>Britt Worldwide India Pvt. Ltd. V/s. Commissioner of Service Tax –VIII(TS-515-CESTAT-2022-ST)</a:t>
            </a:r>
            <a:endParaRPr lang="en-IN" sz="1600" i="1" dirty="0">
              <a:latin typeface="Candara" panose="020E0502030303020204" pitchFamily="34" charset="0"/>
            </a:endParaRPr>
          </a:p>
        </p:txBody>
      </p:sp>
      <p:sp>
        <p:nvSpPr>
          <p:cNvPr id="9" name="Rectangle: Rounded Corners 8">
            <a:extLst>
              <a:ext uri="{FF2B5EF4-FFF2-40B4-BE49-F238E27FC236}">
                <a16:creationId xmlns:a16="http://schemas.microsoft.com/office/drawing/2014/main" id="{E72921DB-00DC-F869-81FD-CEEDA838998F}"/>
              </a:ext>
            </a:extLst>
          </p:cNvPr>
          <p:cNvSpPr/>
          <p:nvPr/>
        </p:nvSpPr>
        <p:spPr>
          <a:xfrm>
            <a:off x="609600" y="4654756"/>
            <a:ext cx="10972800" cy="78248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en-IN" sz="1600" b="1" dirty="0">
                <a:latin typeface="Candara" panose="020E0502030303020204" pitchFamily="34" charset="0"/>
              </a:rPr>
              <a:t>Whether authorities could advert Section 130 having first exercised the powers of seizure under section 129 of CGST Act,2017.</a:t>
            </a:r>
          </a:p>
        </p:txBody>
      </p:sp>
      <p:sp>
        <p:nvSpPr>
          <p:cNvPr id="10" name="Rectangle 9">
            <a:extLst>
              <a:ext uri="{FF2B5EF4-FFF2-40B4-BE49-F238E27FC236}">
                <a16:creationId xmlns:a16="http://schemas.microsoft.com/office/drawing/2014/main" id="{5A5E3BE6-2B70-199B-A4BA-08FB081D8C2E}"/>
              </a:ext>
            </a:extLst>
          </p:cNvPr>
          <p:cNvSpPr/>
          <p:nvPr/>
        </p:nvSpPr>
        <p:spPr>
          <a:xfrm>
            <a:off x="688258" y="5523414"/>
            <a:ext cx="10972800" cy="570488"/>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marL="285750" indent="-285750">
              <a:buFont typeface="Arial" panose="020B0604020202020204" pitchFamily="34" charset="0"/>
              <a:buChar char="•"/>
            </a:pPr>
            <a:r>
              <a:rPr lang="en-IN" sz="1600" i="1" dirty="0">
                <a:latin typeface="Candara" panose="020E0502030303020204" pitchFamily="34" charset="0"/>
              </a:rPr>
              <a:t>M K Enterprises V/s. State of Gujarat –(2023-TIOL-543-HC-AHM-GST)</a:t>
            </a:r>
          </a:p>
        </p:txBody>
      </p:sp>
    </p:spTree>
    <p:extLst>
      <p:ext uri="{BB962C8B-B14F-4D97-AF65-F5344CB8AC3E}">
        <p14:creationId xmlns:p14="http://schemas.microsoft.com/office/powerpoint/2010/main" val="9412760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0" y="22123"/>
            <a:ext cx="12760213" cy="6858000"/>
          </a:xfrm>
          <a:custGeom>
            <a:avLst/>
            <a:gdLst/>
            <a:ahLst/>
            <a:cxnLst/>
            <a:rect l="l" t="t" r="r" b="b"/>
            <a:pathLst>
              <a:path w="18288000" h="10287000">
                <a:moveTo>
                  <a:pt x="0" y="0"/>
                </a:moveTo>
                <a:lnTo>
                  <a:pt x="18288000" y="0"/>
                </a:lnTo>
                <a:lnTo>
                  <a:pt x="18288000" y="10287000"/>
                </a:lnTo>
                <a:lnTo>
                  <a:pt x="0" y="10287000"/>
                </a:lnTo>
                <a:lnTo>
                  <a:pt x="0" y="0"/>
                </a:lnTo>
                <a:close/>
              </a:path>
            </a:pathLst>
          </a:custGeom>
          <a:blipFill>
            <a:blip r:embed="rId2"/>
            <a:stretch>
              <a:fillRect t="-9277" b="-9277"/>
            </a:stretch>
          </a:blipFill>
        </p:spPr>
      </p:sp>
      <p:sp>
        <p:nvSpPr>
          <p:cNvPr id="3" name="Freeform 3"/>
          <p:cNvSpPr/>
          <p:nvPr/>
        </p:nvSpPr>
        <p:spPr>
          <a:xfrm>
            <a:off x="2709182" y="22123"/>
            <a:ext cx="5768212" cy="1093718"/>
          </a:xfrm>
          <a:custGeom>
            <a:avLst/>
            <a:gdLst/>
            <a:ahLst/>
            <a:cxnLst/>
            <a:rect l="l" t="t" r="r" b="b"/>
            <a:pathLst>
              <a:path w="8652318" h="2054034">
                <a:moveTo>
                  <a:pt x="0" y="0"/>
                </a:moveTo>
                <a:lnTo>
                  <a:pt x="8652317" y="0"/>
                </a:lnTo>
                <a:lnTo>
                  <a:pt x="8652317" y="2054035"/>
                </a:lnTo>
                <a:lnTo>
                  <a:pt x="0" y="2054035"/>
                </a:lnTo>
                <a:lnTo>
                  <a:pt x="0" y="0"/>
                </a:lnTo>
                <a:close/>
              </a:path>
            </a:pathLst>
          </a:custGeom>
          <a:blipFill>
            <a:blip r:embed="rId3"/>
            <a:stretch>
              <a:fillRect t="-77137" b="-99999"/>
            </a:stretch>
          </a:blipFill>
        </p:spPr>
      </p:sp>
      <p:sp>
        <p:nvSpPr>
          <p:cNvPr id="4" name="TextBox 4"/>
          <p:cNvSpPr txBox="1"/>
          <p:nvPr/>
        </p:nvSpPr>
        <p:spPr>
          <a:xfrm>
            <a:off x="685801" y="1746608"/>
            <a:ext cx="2560499" cy="1240789"/>
          </a:xfrm>
          <a:prstGeom prst="rect">
            <a:avLst/>
          </a:prstGeom>
        </p:spPr>
        <p:txBody>
          <a:bodyPr lIns="0" tIns="0" rIns="0" bIns="0" rtlCol="0" anchor="t">
            <a:spAutoFit/>
          </a:bodyPr>
          <a:lstStyle/>
          <a:p>
            <a:pPr>
              <a:lnSpc>
                <a:spcPts val="2773"/>
              </a:lnSpc>
            </a:pPr>
            <a:r>
              <a:rPr lang="en-US" sz="1981" b="1" dirty="0">
                <a:solidFill>
                  <a:srgbClr val="E33924"/>
                </a:solidFill>
                <a:latin typeface="Kollektif Bold"/>
                <a:ea typeface="Kollektif Bold"/>
                <a:cs typeface="Kollektif Bold"/>
                <a:sym typeface="Kollektif Bold"/>
              </a:rPr>
              <a:t>Mumbai</a:t>
            </a:r>
          </a:p>
          <a:p>
            <a:pPr>
              <a:lnSpc>
                <a:spcPts val="1386"/>
              </a:lnSpc>
            </a:pPr>
            <a:r>
              <a:rPr lang="en-US" sz="990" dirty="0">
                <a:solidFill>
                  <a:srgbClr val="000000"/>
                </a:solidFill>
                <a:latin typeface="Kollektif"/>
                <a:ea typeface="Kollektif"/>
                <a:cs typeface="Kollektif"/>
                <a:sym typeface="Kollektif"/>
              </a:rPr>
              <a:t>Chambers: 806, 8th Floor “D” Square,</a:t>
            </a:r>
          </a:p>
          <a:p>
            <a:pPr>
              <a:lnSpc>
                <a:spcPts val="1386"/>
              </a:lnSpc>
            </a:pPr>
            <a:r>
              <a:rPr lang="en-US" sz="990" dirty="0">
                <a:solidFill>
                  <a:srgbClr val="000000"/>
                </a:solidFill>
                <a:latin typeface="Kollektif"/>
                <a:ea typeface="Kollektif"/>
                <a:cs typeface="Kollektif"/>
                <a:sym typeface="Kollektif"/>
              </a:rPr>
              <a:t>Opp. </a:t>
            </a:r>
            <a:r>
              <a:rPr lang="en-US" sz="990" dirty="0" err="1">
                <a:solidFill>
                  <a:srgbClr val="000000"/>
                </a:solidFill>
                <a:latin typeface="Kollektif"/>
                <a:ea typeface="Kollektif"/>
                <a:cs typeface="Kollektif"/>
                <a:sym typeface="Kollektif"/>
              </a:rPr>
              <a:t>Goklibai</a:t>
            </a:r>
            <a:r>
              <a:rPr lang="en-US" sz="990" dirty="0">
                <a:solidFill>
                  <a:srgbClr val="000000"/>
                </a:solidFill>
                <a:latin typeface="Kollektif"/>
                <a:ea typeface="Kollektif"/>
                <a:cs typeface="Kollektif"/>
                <a:sym typeface="Kollektif"/>
              </a:rPr>
              <a:t> School, Dada Bhai Road</a:t>
            </a:r>
          </a:p>
          <a:p>
            <a:pPr>
              <a:lnSpc>
                <a:spcPts val="1386"/>
              </a:lnSpc>
            </a:pPr>
            <a:r>
              <a:rPr lang="en-US" sz="990" dirty="0">
                <a:solidFill>
                  <a:srgbClr val="000000"/>
                </a:solidFill>
                <a:latin typeface="Kollektif"/>
                <a:ea typeface="Kollektif"/>
                <a:cs typeface="Kollektif"/>
                <a:sym typeface="Kollektif"/>
              </a:rPr>
              <a:t>Vile Parle (West), Mumbai - 400056</a:t>
            </a:r>
          </a:p>
          <a:p>
            <a:pPr>
              <a:lnSpc>
                <a:spcPts val="1386"/>
              </a:lnSpc>
            </a:pPr>
            <a:r>
              <a:rPr lang="en-US" sz="990" dirty="0">
                <a:solidFill>
                  <a:srgbClr val="000000"/>
                </a:solidFill>
                <a:latin typeface="Kollektif"/>
                <a:ea typeface="Kollektif"/>
                <a:cs typeface="Kollektif"/>
                <a:sym typeface="Kollektif"/>
              </a:rPr>
              <a:t>T: +91 22 26113635 / 26101358</a:t>
            </a:r>
          </a:p>
          <a:p>
            <a:pPr>
              <a:lnSpc>
                <a:spcPts val="1386"/>
              </a:lnSpc>
            </a:pPr>
            <a:r>
              <a:rPr lang="en-US" sz="990" dirty="0">
                <a:solidFill>
                  <a:srgbClr val="000000"/>
                </a:solidFill>
                <a:latin typeface="Kollektif"/>
                <a:ea typeface="Kollektif"/>
                <a:cs typeface="Kollektif"/>
                <a:sym typeface="Kollektif"/>
              </a:rPr>
              <a:t>M: +91 98208 75305</a:t>
            </a:r>
          </a:p>
        </p:txBody>
      </p:sp>
      <p:sp>
        <p:nvSpPr>
          <p:cNvPr id="5" name="TextBox 5"/>
          <p:cNvSpPr txBox="1"/>
          <p:nvPr/>
        </p:nvSpPr>
        <p:spPr>
          <a:xfrm>
            <a:off x="4621378" y="1641353"/>
            <a:ext cx="2752362" cy="1520801"/>
          </a:xfrm>
          <a:prstGeom prst="rect">
            <a:avLst/>
          </a:prstGeom>
        </p:spPr>
        <p:txBody>
          <a:bodyPr lIns="0" tIns="0" rIns="0" bIns="0" rtlCol="0" anchor="t">
            <a:spAutoFit/>
          </a:bodyPr>
          <a:lstStyle/>
          <a:p>
            <a:pPr>
              <a:lnSpc>
                <a:spcPts val="3496"/>
              </a:lnSpc>
            </a:pPr>
            <a:r>
              <a:rPr lang="en-US" sz="2497" b="1">
                <a:solidFill>
                  <a:srgbClr val="E33924"/>
                </a:solidFill>
                <a:latin typeface="Kollektif Bold"/>
                <a:ea typeface="Kollektif Bold"/>
                <a:cs typeface="Kollektif Bold"/>
                <a:sym typeface="Kollektif Bold"/>
              </a:rPr>
              <a:t>New Delhi</a:t>
            </a:r>
          </a:p>
          <a:p>
            <a:pPr>
              <a:lnSpc>
                <a:spcPts val="1747"/>
              </a:lnSpc>
            </a:pPr>
            <a:r>
              <a:rPr lang="en-US" sz="1248">
                <a:solidFill>
                  <a:srgbClr val="000000"/>
                </a:solidFill>
                <a:latin typeface="Kollektif"/>
                <a:ea typeface="Kollektif"/>
                <a:cs typeface="Kollektif"/>
                <a:sym typeface="Kollektif"/>
              </a:rPr>
              <a:t>Chambers: A1/18, Basement,</a:t>
            </a:r>
          </a:p>
          <a:p>
            <a:pPr>
              <a:lnSpc>
                <a:spcPts val="1747"/>
              </a:lnSpc>
            </a:pPr>
            <a:r>
              <a:rPr lang="en-US" sz="1248">
                <a:solidFill>
                  <a:srgbClr val="000000"/>
                </a:solidFill>
                <a:latin typeface="Kollektif"/>
                <a:ea typeface="Kollektif"/>
                <a:cs typeface="Kollektif"/>
                <a:sym typeface="Kollektif"/>
              </a:rPr>
              <a:t>Safdarjung Enclave,</a:t>
            </a:r>
          </a:p>
          <a:p>
            <a:pPr>
              <a:lnSpc>
                <a:spcPts val="1747"/>
              </a:lnSpc>
            </a:pPr>
            <a:r>
              <a:rPr lang="en-US" sz="1248">
                <a:solidFill>
                  <a:srgbClr val="000000"/>
                </a:solidFill>
                <a:latin typeface="Kollektif"/>
                <a:ea typeface="Kollektif"/>
                <a:cs typeface="Kollektif"/>
                <a:sym typeface="Kollektif"/>
              </a:rPr>
              <a:t>New Delhi - 110029</a:t>
            </a:r>
          </a:p>
          <a:p>
            <a:pPr>
              <a:lnSpc>
                <a:spcPts val="1747"/>
              </a:lnSpc>
            </a:pPr>
            <a:r>
              <a:rPr lang="en-US" sz="1248">
                <a:solidFill>
                  <a:srgbClr val="000000"/>
                </a:solidFill>
                <a:latin typeface="Kollektif"/>
                <a:ea typeface="Kollektif"/>
                <a:cs typeface="Kollektif"/>
                <a:sym typeface="Kollektif"/>
              </a:rPr>
              <a:t>T: +91 11 45730565</a:t>
            </a:r>
          </a:p>
          <a:p>
            <a:pPr>
              <a:lnSpc>
                <a:spcPts val="1747"/>
              </a:lnSpc>
            </a:pPr>
            <a:endParaRPr lang="en-US" sz="1248">
              <a:solidFill>
                <a:srgbClr val="000000"/>
              </a:solidFill>
              <a:latin typeface="Kollektif"/>
              <a:ea typeface="Kollektif"/>
              <a:cs typeface="Kollektif"/>
              <a:sym typeface="Kollektif"/>
            </a:endParaRPr>
          </a:p>
        </p:txBody>
      </p:sp>
      <p:sp>
        <p:nvSpPr>
          <p:cNvPr id="6" name="TextBox 6"/>
          <p:cNvSpPr txBox="1"/>
          <p:nvPr/>
        </p:nvSpPr>
        <p:spPr>
          <a:xfrm>
            <a:off x="9138310" y="1746608"/>
            <a:ext cx="2221295" cy="1061766"/>
          </a:xfrm>
          <a:prstGeom prst="rect">
            <a:avLst/>
          </a:prstGeom>
        </p:spPr>
        <p:txBody>
          <a:bodyPr lIns="0" tIns="0" rIns="0" bIns="0" rtlCol="0" anchor="t">
            <a:spAutoFit/>
          </a:bodyPr>
          <a:lstStyle/>
          <a:p>
            <a:pPr>
              <a:lnSpc>
                <a:spcPts val="2821"/>
              </a:lnSpc>
            </a:pPr>
            <a:r>
              <a:rPr lang="en-US" sz="2015" b="1">
                <a:solidFill>
                  <a:srgbClr val="E33924"/>
                </a:solidFill>
                <a:latin typeface="Kollektif Bold"/>
                <a:ea typeface="Kollektif Bold"/>
                <a:cs typeface="Kollektif Bold"/>
                <a:sym typeface="Kollektif Bold"/>
              </a:rPr>
              <a:t>Ahmedabad</a:t>
            </a:r>
          </a:p>
          <a:p>
            <a:pPr>
              <a:lnSpc>
                <a:spcPts val="1410"/>
              </a:lnSpc>
            </a:pPr>
            <a:r>
              <a:rPr lang="en-US" sz="1007">
                <a:solidFill>
                  <a:srgbClr val="000000"/>
                </a:solidFill>
                <a:latin typeface="Kollektif"/>
                <a:ea typeface="Kollektif"/>
                <a:cs typeface="Kollektif"/>
                <a:sym typeface="Kollektif"/>
              </a:rPr>
              <a:t>Chambers: A/609, The Capital, </a:t>
            </a:r>
          </a:p>
          <a:p>
            <a:pPr>
              <a:lnSpc>
                <a:spcPts val="1410"/>
              </a:lnSpc>
            </a:pPr>
            <a:r>
              <a:rPr lang="en-US" sz="1007">
                <a:solidFill>
                  <a:srgbClr val="000000"/>
                </a:solidFill>
                <a:latin typeface="Kollektif"/>
                <a:ea typeface="Kollektif"/>
                <a:cs typeface="Kollektif"/>
                <a:sym typeface="Kollektif"/>
              </a:rPr>
              <a:t>Science City Road, Off. S.G Highway, </a:t>
            </a:r>
          </a:p>
          <a:p>
            <a:pPr>
              <a:lnSpc>
                <a:spcPts val="1410"/>
              </a:lnSpc>
            </a:pPr>
            <a:r>
              <a:rPr lang="en-US" sz="1007">
                <a:solidFill>
                  <a:srgbClr val="000000"/>
                </a:solidFill>
                <a:latin typeface="Kollektif"/>
                <a:ea typeface="Kollektif"/>
                <a:cs typeface="Kollektif"/>
                <a:sym typeface="Kollektif"/>
              </a:rPr>
              <a:t>Ahmedabad- 380060</a:t>
            </a:r>
          </a:p>
          <a:p>
            <a:pPr>
              <a:lnSpc>
                <a:spcPts val="1410"/>
              </a:lnSpc>
            </a:pPr>
            <a:r>
              <a:rPr lang="en-US" sz="1007">
                <a:solidFill>
                  <a:srgbClr val="000000"/>
                </a:solidFill>
                <a:latin typeface="Kollektif"/>
                <a:ea typeface="Kollektif"/>
                <a:cs typeface="Kollektif"/>
                <a:sym typeface="Kollektif"/>
              </a:rPr>
              <a:t>T: +91 79 4892 8571</a:t>
            </a:r>
          </a:p>
        </p:txBody>
      </p:sp>
      <p:sp>
        <p:nvSpPr>
          <p:cNvPr id="7" name="TextBox 7"/>
          <p:cNvSpPr txBox="1"/>
          <p:nvPr/>
        </p:nvSpPr>
        <p:spPr>
          <a:xfrm>
            <a:off x="685800" y="3964696"/>
            <a:ext cx="2350303" cy="1329531"/>
          </a:xfrm>
          <a:prstGeom prst="rect">
            <a:avLst/>
          </a:prstGeom>
        </p:spPr>
        <p:txBody>
          <a:bodyPr lIns="0" tIns="0" rIns="0" bIns="0" rtlCol="0" anchor="t">
            <a:spAutoFit/>
          </a:bodyPr>
          <a:lstStyle/>
          <a:p>
            <a:pPr>
              <a:lnSpc>
                <a:spcPts val="2985"/>
              </a:lnSpc>
            </a:pPr>
            <a:r>
              <a:rPr lang="en-US" sz="2131" b="1">
                <a:solidFill>
                  <a:srgbClr val="E33924"/>
                </a:solidFill>
                <a:latin typeface="Kollektif Bold"/>
                <a:ea typeface="Kollektif Bold"/>
                <a:cs typeface="Kollektif Bold"/>
                <a:sym typeface="Kollektif Bold"/>
              </a:rPr>
              <a:t>Bengaluru</a:t>
            </a:r>
          </a:p>
          <a:p>
            <a:pPr>
              <a:lnSpc>
                <a:spcPts val="1492"/>
              </a:lnSpc>
            </a:pPr>
            <a:r>
              <a:rPr lang="en-US" sz="1065">
                <a:solidFill>
                  <a:srgbClr val="000000"/>
                </a:solidFill>
                <a:latin typeface="Kollektif"/>
                <a:ea typeface="Kollektif"/>
                <a:cs typeface="Kollektif"/>
                <a:sym typeface="Kollektif"/>
              </a:rPr>
              <a:t>Chambers: 116, Level I, </a:t>
            </a:r>
          </a:p>
          <a:p>
            <a:pPr>
              <a:lnSpc>
                <a:spcPts val="1492"/>
              </a:lnSpc>
            </a:pPr>
            <a:r>
              <a:rPr lang="en-US" sz="1065">
                <a:solidFill>
                  <a:srgbClr val="000000"/>
                </a:solidFill>
                <a:latin typeface="Kollektif"/>
                <a:ea typeface="Kollektif"/>
                <a:cs typeface="Kollektif"/>
                <a:sym typeface="Kollektif"/>
              </a:rPr>
              <a:t>Prestige Center Point, </a:t>
            </a:r>
          </a:p>
          <a:p>
            <a:pPr>
              <a:lnSpc>
                <a:spcPts val="1492"/>
              </a:lnSpc>
            </a:pPr>
            <a:r>
              <a:rPr lang="en-US" sz="1065">
                <a:solidFill>
                  <a:srgbClr val="000000"/>
                </a:solidFill>
                <a:latin typeface="Kollektif"/>
                <a:ea typeface="Kollektif"/>
                <a:cs typeface="Kollektif"/>
                <a:sym typeface="Kollektif"/>
              </a:rPr>
              <a:t>Cunningham Road, </a:t>
            </a:r>
          </a:p>
          <a:p>
            <a:pPr>
              <a:lnSpc>
                <a:spcPts val="1492"/>
              </a:lnSpc>
            </a:pPr>
            <a:r>
              <a:rPr lang="en-US" sz="1065">
                <a:solidFill>
                  <a:srgbClr val="000000"/>
                </a:solidFill>
                <a:latin typeface="Kollektif"/>
                <a:ea typeface="Kollektif"/>
                <a:cs typeface="Kollektif"/>
                <a:sym typeface="Kollektif"/>
              </a:rPr>
              <a:t>Bengaluru - 560052</a:t>
            </a:r>
          </a:p>
          <a:p>
            <a:pPr>
              <a:lnSpc>
                <a:spcPts val="1492"/>
              </a:lnSpc>
            </a:pPr>
            <a:r>
              <a:rPr lang="en-US" sz="1065">
                <a:solidFill>
                  <a:srgbClr val="000000"/>
                </a:solidFill>
                <a:latin typeface="Kollektif"/>
                <a:ea typeface="Kollektif"/>
                <a:cs typeface="Kollektif"/>
                <a:sym typeface="Kollektif"/>
              </a:rPr>
              <a:t>T: +91 80 41557146</a:t>
            </a:r>
          </a:p>
        </p:txBody>
      </p:sp>
      <p:sp>
        <p:nvSpPr>
          <p:cNvPr id="8" name="TextBox 8"/>
          <p:cNvSpPr txBox="1"/>
          <p:nvPr/>
        </p:nvSpPr>
        <p:spPr>
          <a:xfrm>
            <a:off x="4522362" y="4087951"/>
            <a:ext cx="2141851" cy="1047851"/>
          </a:xfrm>
          <a:prstGeom prst="rect">
            <a:avLst/>
          </a:prstGeom>
        </p:spPr>
        <p:txBody>
          <a:bodyPr lIns="0" tIns="0" rIns="0" bIns="0" rtlCol="0" anchor="t">
            <a:spAutoFit/>
          </a:bodyPr>
          <a:lstStyle/>
          <a:p>
            <a:pPr>
              <a:lnSpc>
                <a:spcPts val="2720"/>
              </a:lnSpc>
            </a:pPr>
            <a:r>
              <a:rPr lang="en-US" sz="1943" b="1">
                <a:solidFill>
                  <a:srgbClr val="E33924"/>
                </a:solidFill>
                <a:latin typeface="Kollektif Bold"/>
                <a:ea typeface="Kollektif Bold"/>
                <a:cs typeface="Kollektif Bold"/>
                <a:sym typeface="Kollektif Bold"/>
              </a:rPr>
              <a:t>Vapi</a:t>
            </a:r>
          </a:p>
          <a:p>
            <a:pPr>
              <a:lnSpc>
                <a:spcPts val="1360"/>
              </a:lnSpc>
            </a:pPr>
            <a:r>
              <a:rPr lang="en-US" sz="971">
                <a:solidFill>
                  <a:srgbClr val="000000"/>
                </a:solidFill>
                <a:latin typeface="Kollektif"/>
                <a:ea typeface="Kollektif"/>
                <a:cs typeface="Kollektif"/>
                <a:sym typeface="Kollektif"/>
              </a:rPr>
              <a:t>Chambers: 88, Dimple Estate,</a:t>
            </a:r>
          </a:p>
          <a:p>
            <a:pPr>
              <a:lnSpc>
                <a:spcPts val="1360"/>
              </a:lnSpc>
            </a:pPr>
            <a:r>
              <a:rPr lang="en-US" sz="971">
                <a:solidFill>
                  <a:srgbClr val="000000"/>
                </a:solidFill>
                <a:latin typeface="Kollektif"/>
                <a:ea typeface="Kollektif"/>
                <a:cs typeface="Kollektif"/>
                <a:sym typeface="Kollektif"/>
              </a:rPr>
              <a:t>Near Suraj Kiran Building, </a:t>
            </a:r>
          </a:p>
          <a:p>
            <a:pPr>
              <a:lnSpc>
                <a:spcPts val="1360"/>
              </a:lnSpc>
            </a:pPr>
            <a:r>
              <a:rPr lang="en-US" sz="971">
                <a:solidFill>
                  <a:srgbClr val="000000"/>
                </a:solidFill>
                <a:latin typeface="Kollektif"/>
                <a:ea typeface="Kollektif"/>
                <a:cs typeface="Kollektif"/>
                <a:sym typeface="Kollektif"/>
              </a:rPr>
              <a:t>Off Teethal, Valsad - 391001</a:t>
            </a:r>
          </a:p>
          <a:p>
            <a:pPr>
              <a:lnSpc>
                <a:spcPts val="1360"/>
              </a:lnSpc>
            </a:pPr>
            <a:r>
              <a:rPr lang="en-US" sz="971">
                <a:solidFill>
                  <a:srgbClr val="000000"/>
                </a:solidFill>
                <a:latin typeface="Kollektif"/>
                <a:ea typeface="Kollektif"/>
                <a:cs typeface="Kollektif"/>
                <a:sym typeface="Kollektif"/>
              </a:rPr>
              <a:t>M: +91 98208 75305</a:t>
            </a:r>
          </a:p>
        </p:txBody>
      </p:sp>
      <p:sp>
        <p:nvSpPr>
          <p:cNvPr id="9" name="TextBox 9"/>
          <p:cNvSpPr txBox="1"/>
          <p:nvPr/>
        </p:nvSpPr>
        <p:spPr>
          <a:xfrm>
            <a:off x="9138309" y="4226616"/>
            <a:ext cx="2219795" cy="882229"/>
          </a:xfrm>
          <a:prstGeom prst="rect">
            <a:avLst/>
          </a:prstGeom>
        </p:spPr>
        <p:txBody>
          <a:bodyPr lIns="0" tIns="0" rIns="0" bIns="0" rtlCol="0" anchor="t">
            <a:spAutoFit/>
          </a:bodyPr>
          <a:lstStyle/>
          <a:p>
            <a:pPr>
              <a:lnSpc>
                <a:spcPts val="2819"/>
              </a:lnSpc>
            </a:pPr>
            <a:r>
              <a:rPr lang="en-US" sz="2013" b="1" dirty="0">
                <a:solidFill>
                  <a:srgbClr val="E33924"/>
                </a:solidFill>
                <a:latin typeface="Kollektif Bold"/>
                <a:ea typeface="Kollektif Bold"/>
                <a:cs typeface="Kollektif Bold"/>
                <a:sym typeface="Kollektif Bold"/>
              </a:rPr>
              <a:t>Chennai</a:t>
            </a:r>
          </a:p>
          <a:p>
            <a:pPr>
              <a:lnSpc>
                <a:spcPts val="1409"/>
              </a:lnSpc>
            </a:pPr>
            <a:r>
              <a:rPr lang="en-US" sz="1007" dirty="0">
                <a:solidFill>
                  <a:srgbClr val="000000"/>
                </a:solidFill>
                <a:latin typeface="Kollektif"/>
                <a:ea typeface="Kollektif"/>
                <a:cs typeface="Kollektif"/>
                <a:sym typeface="Kollektif"/>
              </a:rPr>
              <a:t>Chambers: 1D, 1st floor, Gaiety Palace, </a:t>
            </a:r>
            <a:r>
              <a:rPr lang="en-US" sz="1007" dirty="0" err="1">
                <a:solidFill>
                  <a:srgbClr val="000000"/>
                </a:solidFill>
                <a:latin typeface="Kollektif"/>
                <a:ea typeface="Kollektif"/>
                <a:cs typeface="Kollektif"/>
                <a:sym typeface="Kollektif"/>
              </a:rPr>
              <a:t>Blackers</a:t>
            </a:r>
            <a:r>
              <a:rPr lang="en-US" sz="1007" dirty="0">
                <a:solidFill>
                  <a:srgbClr val="000000"/>
                </a:solidFill>
                <a:latin typeface="Kollektif"/>
                <a:ea typeface="Kollektif"/>
                <a:cs typeface="Kollektif"/>
                <a:sym typeface="Kollektif"/>
              </a:rPr>
              <a:t> Road, Anna Salai, Chennai 600002</a:t>
            </a:r>
          </a:p>
        </p:txBody>
      </p:sp>
      <p:sp>
        <p:nvSpPr>
          <p:cNvPr id="10" name="TextBox 10"/>
          <p:cNvSpPr txBox="1"/>
          <p:nvPr/>
        </p:nvSpPr>
        <p:spPr>
          <a:xfrm>
            <a:off x="3036103" y="5360154"/>
            <a:ext cx="4699890" cy="597984"/>
          </a:xfrm>
          <a:prstGeom prst="rect">
            <a:avLst/>
          </a:prstGeom>
        </p:spPr>
        <p:txBody>
          <a:bodyPr lIns="0" tIns="0" rIns="0" bIns="0" rtlCol="0" anchor="t">
            <a:spAutoFit/>
          </a:bodyPr>
          <a:lstStyle/>
          <a:p>
            <a:pPr algn="ctr">
              <a:lnSpc>
                <a:spcPts val="1619"/>
              </a:lnSpc>
            </a:pPr>
            <a:r>
              <a:rPr lang="en-US" sz="1156" b="1">
                <a:solidFill>
                  <a:srgbClr val="000000"/>
                </a:solidFill>
                <a:latin typeface="Kollektif Bold"/>
                <a:ea typeface="Kollektif Bold"/>
                <a:cs typeface="Kollektif Bold"/>
                <a:sym typeface="Kollektif Bold"/>
              </a:rPr>
              <a:t>E: ubrlegal@yahoo.in</a:t>
            </a:r>
          </a:p>
          <a:p>
            <a:pPr algn="ctr">
              <a:lnSpc>
                <a:spcPts val="1619"/>
              </a:lnSpc>
            </a:pPr>
            <a:r>
              <a:rPr lang="en-US" sz="1156" b="1">
                <a:solidFill>
                  <a:srgbClr val="000000"/>
                </a:solidFill>
                <a:latin typeface="Kollektif Bold"/>
                <a:ea typeface="Kollektif Bold"/>
                <a:cs typeface="Kollektif Bold"/>
                <a:sym typeface="Kollektif Bold"/>
              </a:rPr>
              <a:t>b_raichandani@yahoo.com </a:t>
            </a:r>
          </a:p>
          <a:p>
            <a:pPr algn="ctr">
              <a:lnSpc>
                <a:spcPts val="1619"/>
              </a:lnSpc>
            </a:pPr>
            <a:r>
              <a:rPr lang="en-US" sz="1156" b="1">
                <a:solidFill>
                  <a:srgbClr val="000000"/>
                </a:solidFill>
                <a:latin typeface="Kollektif Bold"/>
                <a:ea typeface="Kollektif Bold"/>
                <a:cs typeface="Kollektif Bold"/>
                <a:sym typeface="Kollektif Bold"/>
              </a:rPr>
              <a:t>W: www.ubrlegal.com</a:t>
            </a:r>
          </a:p>
        </p:txBody>
      </p:sp>
      <p:sp>
        <p:nvSpPr>
          <p:cNvPr id="11" name="TextBox 11"/>
          <p:cNvSpPr txBox="1"/>
          <p:nvPr/>
        </p:nvSpPr>
        <p:spPr>
          <a:xfrm>
            <a:off x="4522361" y="1065041"/>
            <a:ext cx="3213631" cy="433708"/>
          </a:xfrm>
          <a:prstGeom prst="rect">
            <a:avLst/>
          </a:prstGeom>
        </p:spPr>
        <p:txBody>
          <a:bodyPr wrap="square" lIns="0" tIns="0" rIns="0" bIns="0" rtlCol="0" anchor="t">
            <a:spAutoFit/>
          </a:bodyPr>
          <a:lstStyle/>
          <a:p>
            <a:pPr algn="ctr">
              <a:lnSpc>
                <a:spcPts val="3733"/>
              </a:lnSpc>
            </a:pPr>
            <a:r>
              <a:rPr lang="en-US" sz="2666" b="1" dirty="0">
                <a:solidFill>
                  <a:srgbClr val="004AAD"/>
                </a:solidFill>
                <a:latin typeface="Open Sans Extra Bold"/>
                <a:ea typeface="Open Sans Extra Bold"/>
                <a:cs typeface="Open Sans Extra Bold"/>
                <a:sym typeface="Open Sans Extra Bold"/>
              </a:rPr>
              <a:t>OUR OFFICES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F79F74B-5E13-EDA4-F349-E398734357ED}"/>
              </a:ext>
            </a:extLst>
          </p:cNvPr>
          <p:cNvSpPr>
            <a:spLocks noGrp="1"/>
          </p:cNvSpPr>
          <p:nvPr>
            <p:ph type="title"/>
          </p:nvPr>
        </p:nvSpPr>
        <p:spPr>
          <a:xfrm>
            <a:off x="838200" y="365125"/>
            <a:ext cx="10515600" cy="978483"/>
          </a:xfrm>
        </p:spPr>
        <p:txBody>
          <a:bodyPr/>
          <a:lstStyle/>
          <a:p>
            <a:r>
              <a:rPr lang="en-IN" b="1" dirty="0"/>
              <a:t>GST Demand Triggers</a:t>
            </a:r>
          </a:p>
        </p:txBody>
      </p:sp>
      <p:sp>
        <p:nvSpPr>
          <p:cNvPr id="6" name="Rectangle: Rounded Corners 5">
            <a:extLst>
              <a:ext uri="{FF2B5EF4-FFF2-40B4-BE49-F238E27FC236}">
                <a16:creationId xmlns:a16="http://schemas.microsoft.com/office/drawing/2014/main" id="{4B9B6CE2-4478-2493-BABA-E043586B8442}"/>
              </a:ext>
            </a:extLst>
          </p:cNvPr>
          <p:cNvSpPr/>
          <p:nvPr/>
        </p:nvSpPr>
        <p:spPr>
          <a:xfrm>
            <a:off x="951719" y="1173325"/>
            <a:ext cx="8388224" cy="62748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US" sz="2000" dirty="0"/>
              <a:t>Mismatch in returns (GSTR-1 vs. GSTR-3B vs. GSTR-2A/2B)</a:t>
            </a:r>
            <a:endParaRPr lang="en-IN" sz="2000" b="1" dirty="0">
              <a:latin typeface="Candara" panose="020E0502030303020204" pitchFamily="34" charset="0"/>
            </a:endParaRPr>
          </a:p>
        </p:txBody>
      </p:sp>
      <p:sp>
        <p:nvSpPr>
          <p:cNvPr id="7" name="Rectangle: Rounded Corners 6">
            <a:extLst>
              <a:ext uri="{FF2B5EF4-FFF2-40B4-BE49-F238E27FC236}">
                <a16:creationId xmlns:a16="http://schemas.microsoft.com/office/drawing/2014/main" id="{D47372DD-CE33-B75D-7B73-6DC079D811EA}"/>
              </a:ext>
            </a:extLst>
          </p:cNvPr>
          <p:cNvSpPr/>
          <p:nvPr/>
        </p:nvSpPr>
        <p:spPr>
          <a:xfrm>
            <a:off x="951718" y="2715208"/>
            <a:ext cx="8388225" cy="73711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IN" dirty="0"/>
              <a:t>Suppression of turnover</a:t>
            </a:r>
            <a:endParaRPr lang="en-IN" sz="1800" b="1" dirty="0">
              <a:latin typeface="Candara" panose="020E0502030303020204" pitchFamily="34" charset="0"/>
            </a:endParaRPr>
          </a:p>
        </p:txBody>
      </p:sp>
      <p:sp>
        <p:nvSpPr>
          <p:cNvPr id="8" name="Rectangle: Rounded Corners 7">
            <a:extLst>
              <a:ext uri="{FF2B5EF4-FFF2-40B4-BE49-F238E27FC236}">
                <a16:creationId xmlns:a16="http://schemas.microsoft.com/office/drawing/2014/main" id="{3BDF8F84-4D9B-2C2E-9F3C-0AC0976AA8FB}"/>
              </a:ext>
            </a:extLst>
          </p:cNvPr>
          <p:cNvSpPr/>
          <p:nvPr/>
        </p:nvSpPr>
        <p:spPr>
          <a:xfrm>
            <a:off x="951718" y="4384286"/>
            <a:ext cx="8388225" cy="73711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US" dirty="0"/>
              <a:t>Non-payment or short payment of tax</a:t>
            </a:r>
            <a:endParaRPr lang="en-IN" sz="1800" b="1" dirty="0">
              <a:latin typeface="Candara" panose="020E0502030303020204" pitchFamily="34" charset="0"/>
            </a:endParaRPr>
          </a:p>
        </p:txBody>
      </p:sp>
      <p:sp>
        <p:nvSpPr>
          <p:cNvPr id="9" name="Rectangle: Rounded Corners 8">
            <a:extLst>
              <a:ext uri="{FF2B5EF4-FFF2-40B4-BE49-F238E27FC236}">
                <a16:creationId xmlns:a16="http://schemas.microsoft.com/office/drawing/2014/main" id="{C7854637-1458-4876-7F68-EB14F22F05EC}"/>
              </a:ext>
            </a:extLst>
          </p:cNvPr>
          <p:cNvSpPr/>
          <p:nvPr/>
        </p:nvSpPr>
        <p:spPr>
          <a:xfrm>
            <a:off x="951717" y="5316116"/>
            <a:ext cx="8388224" cy="73711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lvl="1"/>
            <a:endParaRPr lang="en-US" dirty="0"/>
          </a:p>
          <a:p>
            <a:pPr lvl="1"/>
            <a:r>
              <a:rPr lang="en-US" dirty="0"/>
              <a:t>Fake invoicing and fraud cases</a:t>
            </a:r>
          </a:p>
        </p:txBody>
      </p:sp>
      <p:sp>
        <p:nvSpPr>
          <p:cNvPr id="10" name="Rectangle: Rounded Corners 9">
            <a:extLst>
              <a:ext uri="{FF2B5EF4-FFF2-40B4-BE49-F238E27FC236}">
                <a16:creationId xmlns:a16="http://schemas.microsoft.com/office/drawing/2014/main" id="{7A5F6CE4-04E5-E52F-4F26-84265FB597DA}"/>
              </a:ext>
            </a:extLst>
          </p:cNvPr>
          <p:cNvSpPr/>
          <p:nvPr/>
        </p:nvSpPr>
        <p:spPr>
          <a:xfrm>
            <a:off x="951718" y="1871890"/>
            <a:ext cx="8388225" cy="73711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US" sz="2000" dirty="0"/>
              <a:t>Input Tax Credit (ITC) mismatches</a:t>
            </a:r>
            <a:endParaRPr lang="en-IN" sz="2000" b="1" dirty="0">
              <a:latin typeface="Candara" panose="020E0502030303020204" pitchFamily="34" charset="0"/>
            </a:endParaRPr>
          </a:p>
        </p:txBody>
      </p:sp>
      <p:sp>
        <p:nvSpPr>
          <p:cNvPr id="11" name="Rectangle: Rounded Corners 10">
            <a:extLst>
              <a:ext uri="{FF2B5EF4-FFF2-40B4-BE49-F238E27FC236}">
                <a16:creationId xmlns:a16="http://schemas.microsoft.com/office/drawing/2014/main" id="{8B65BBF4-057C-445C-1945-08716CD1B9DE}"/>
              </a:ext>
            </a:extLst>
          </p:cNvPr>
          <p:cNvSpPr/>
          <p:nvPr/>
        </p:nvSpPr>
        <p:spPr>
          <a:xfrm>
            <a:off x="951718" y="3558073"/>
            <a:ext cx="8388225" cy="73711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US" dirty="0"/>
              <a:t>Wrong classification of goods/services</a:t>
            </a:r>
            <a:endParaRPr lang="en-IN" sz="1800" b="1" dirty="0">
              <a:latin typeface="Candara" panose="020E0502030303020204" pitchFamily="34" charset="0"/>
            </a:endParaRPr>
          </a:p>
        </p:txBody>
      </p:sp>
      <p:sp>
        <p:nvSpPr>
          <p:cNvPr id="2" name="Rectangle: Rounded Corners 1">
            <a:extLst>
              <a:ext uri="{FF2B5EF4-FFF2-40B4-BE49-F238E27FC236}">
                <a16:creationId xmlns:a16="http://schemas.microsoft.com/office/drawing/2014/main" id="{1F7D63A4-9F0D-F5A0-F5FE-C417B737F0E5}"/>
              </a:ext>
            </a:extLst>
          </p:cNvPr>
          <p:cNvSpPr/>
          <p:nvPr/>
        </p:nvSpPr>
        <p:spPr>
          <a:xfrm>
            <a:off x="951716" y="5316116"/>
            <a:ext cx="8388225" cy="73711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endParaRPr lang="en-US" dirty="0"/>
          </a:p>
          <a:p>
            <a:r>
              <a:rPr lang="en-US" dirty="0"/>
              <a:t>Fake invoicing and fraud cases</a:t>
            </a:r>
          </a:p>
          <a:p>
            <a:endParaRPr lang="en-IN" sz="1800" b="1" dirty="0">
              <a:latin typeface="Candara" panose="020E0502030303020204" pitchFamily="34" charset="0"/>
            </a:endParaRPr>
          </a:p>
        </p:txBody>
      </p:sp>
    </p:spTree>
    <p:extLst>
      <p:ext uri="{BB962C8B-B14F-4D97-AF65-F5344CB8AC3E}">
        <p14:creationId xmlns:p14="http://schemas.microsoft.com/office/powerpoint/2010/main" val="2620797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8F3B5A-4C93-D206-A292-F8D8B07D767B}"/>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5F10860E-1C0F-748B-9C8D-EB6A05FD4E75}"/>
              </a:ext>
            </a:extLst>
          </p:cNvPr>
          <p:cNvSpPr>
            <a:spLocks noGrp="1"/>
          </p:cNvSpPr>
          <p:nvPr>
            <p:ph type="title"/>
          </p:nvPr>
        </p:nvSpPr>
        <p:spPr>
          <a:xfrm>
            <a:off x="838200" y="365125"/>
            <a:ext cx="10515600" cy="978483"/>
          </a:xfrm>
        </p:spPr>
        <p:txBody>
          <a:bodyPr/>
          <a:lstStyle/>
          <a:p>
            <a:r>
              <a:rPr lang="en-IN" dirty="0"/>
              <a:t>Assessment and Adjudication Process </a:t>
            </a:r>
            <a:endParaRPr lang="en-IN" b="1" dirty="0"/>
          </a:p>
        </p:txBody>
      </p:sp>
      <p:sp>
        <p:nvSpPr>
          <p:cNvPr id="6" name="Rectangle: Rounded Corners 5">
            <a:extLst>
              <a:ext uri="{FF2B5EF4-FFF2-40B4-BE49-F238E27FC236}">
                <a16:creationId xmlns:a16="http://schemas.microsoft.com/office/drawing/2014/main" id="{06D0C418-4916-B2DB-8E05-1DA12C4142C2}"/>
              </a:ext>
            </a:extLst>
          </p:cNvPr>
          <p:cNvSpPr/>
          <p:nvPr/>
        </p:nvSpPr>
        <p:spPr>
          <a:xfrm>
            <a:off x="951719" y="1173325"/>
            <a:ext cx="8388224" cy="62748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US" sz="2400" dirty="0"/>
              <a:t>Self-Assessment (Section 59)</a:t>
            </a:r>
            <a:endParaRPr lang="en-IN" sz="2000" dirty="0">
              <a:latin typeface="Candara" panose="020E0502030303020204" pitchFamily="34" charset="0"/>
            </a:endParaRPr>
          </a:p>
        </p:txBody>
      </p:sp>
      <p:sp>
        <p:nvSpPr>
          <p:cNvPr id="7" name="Rectangle: Rounded Corners 6">
            <a:extLst>
              <a:ext uri="{FF2B5EF4-FFF2-40B4-BE49-F238E27FC236}">
                <a16:creationId xmlns:a16="http://schemas.microsoft.com/office/drawing/2014/main" id="{E85EEAB8-3D79-3345-31CB-2AAAD2BA49D6}"/>
              </a:ext>
            </a:extLst>
          </p:cNvPr>
          <p:cNvSpPr/>
          <p:nvPr/>
        </p:nvSpPr>
        <p:spPr>
          <a:xfrm>
            <a:off x="951715" y="2768308"/>
            <a:ext cx="8388225" cy="73711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US" sz="2400" dirty="0"/>
              <a:t>Scrutiny Assessment (Section 61)</a:t>
            </a:r>
            <a:endParaRPr lang="en-IN" sz="2400" dirty="0">
              <a:latin typeface="Candara" panose="020E0502030303020204" pitchFamily="34" charset="0"/>
            </a:endParaRPr>
          </a:p>
        </p:txBody>
      </p:sp>
      <p:sp>
        <p:nvSpPr>
          <p:cNvPr id="8" name="Rectangle: Rounded Corners 7">
            <a:extLst>
              <a:ext uri="{FF2B5EF4-FFF2-40B4-BE49-F238E27FC236}">
                <a16:creationId xmlns:a16="http://schemas.microsoft.com/office/drawing/2014/main" id="{0A8C8533-AD5A-C817-ABA0-399BB8A2219F}"/>
              </a:ext>
            </a:extLst>
          </p:cNvPr>
          <p:cNvSpPr/>
          <p:nvPr/>
        </p:nvSpPr>
        <p:spPr>
          <a:xfrm>
            <a:off x="951718" y="4384286"/>
            <a:ext cx="8388225" cy="73711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US" sz="2400" dirty="0"/>
              <a:t>Summary Assessment (Section 64)</a:t>
            </a:r>
            <a:endParaRPr lang="en-IN" sz="2400" dirty="0">
              <a:latin typeface="Candara" panose="020E0502030303020204" pitchFamily="34" charset="0"/>
            </a:endParaRPr>
          </a:p>
        </p:txBody>
      </p:sp>
      <p:sp>
        <p:nvSpPr>
          <p:cNvPr id="10" name="Rectangle: Rounded Corners 9">
            <a:extLst>
              <a:ext uri="{FF2B5EF4-FFF2-40B4-BE49-F238E27FC236}">
                <a16:creationId xmlns:a16="http://schemas.microsoft.com/office/drawing/2014/main" id="{3097CA40-F2F4-39B6-9F6B-DC59AE35BAC5}"/>
              </a:ext>
            </a:extLst>
          </p:cNvPr>
          <p:cNvSpPr/>
          <p:nvPr/>
        </p:nvSpPr>
        <p:spPr>
          <a:xfrm>
            <a:off x="951715" y="1889449"/>
            <a:ext cx="8388225" cy="73711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US" sz="2400" dirty="0"/>
              <a:t>Provisional Assessment (Section 60)</a:t>
            </a:r>
            <a:endParaRPr lang="en-IN" sz="2000" dirty="0">
              <a:latin typeface="Candara" panose="020E0502030303020204" pitchFamily="34" charset="0"/>
            </a:endParaRPr>
          </a:p>
        </p:txBody>
      </p:sp>
      <p:sp>
        <p:nvSpPr>
          <p:cNvPr id="11" name="Rectangle: Rounded Corners 10">
            <a:extLst>
              <a:ext uri="{FF2B5EF4-FFF2-40B4-BE49-F238E27FC236}">
                <a16:creationId xmlns:a16="http://schemas.microsoft.com/office/drawing/2014/main" id="{78271C31-F0EF-6395-F0B0-AB0DCD9E93B6}"/>
              </a:ext>
            </a:extLst>
          </p:cNvPr>
          <p:cNvSpPr/>
          <p:nvPr/>
        </p:nvSpPr>
        <p:spPr>
          <a:xfrm>
            <a:off x="951718" y="3558073"/>
            <a:ext cx="8388225" cy="73711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US" sz="2400" dirty="0"/>
              <a:t>Best Judgment Assessment (Sections 62-63)</a:t>
            </a:r>
            <a:endParaRPr lang="en-IN" sz="2400" dirty="0">
              <a:latin typeface="Candara" panose="020E0502030303020204" pitchFamily="34" charset="0"/>
            </a:endParaRPr>
          </a:p>
        </p:txBody>
      </p:sp>
    </p:spTree>
    <p:extLst>
      <p:ext uri="{BB962C8B-B14F-4D97-AF65-F5344CB8AC3E}">
        <p14:creationId xmlns:p14="http://schemas.microsoft.com/office/powerpoint/2010/main" val="311884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3E75256-9570-974F-939B-171BD5E16849}"/>
              </a:ext>
            </a:extLst>
          </p:cNvPr>
          <p:cNvSpPr>
            <a:spLocks noGrp="1"/>
          </p:cNvSpPr>
          <p:nvPr>
            <p:ph type="title"/>
          </p:nvPr>
        </p:nvSpPr>
        <p:spPr>
          <a:xfrm>
            <a:off x="609599" y="-244932"/>
            <a:ext cx="10972800" cy="1143000"/>
          </a:xfrm>
        </p:spPr>
        <p:txBody>
          <a:bodyPr>
            <a:normAutofit/>
          </a:bodyPr>
          <a:lstStyle/>
          <a:p>
            <a:pPr algn="ctr"/>
            <a:r>
              <a:rPr lang="en-US" sz="3200" b="1" dirty="0">
                <a:latin typeface="Candara" panose="020E0502030303020204" pitchFamily="34" charset="0"/>
              </a:rPr>
              <a:t>AUDIT</a:t>
            </a:r>
          </a:p>
        </p:txBody>
      </p:sp>
      <p:sp>
        <p:nvSpPr>
          <p:cNvPr id="2" name="Content Placeholder 1"/>
          <p:cNvSpPr>
            <a:spLocks noGrp="1"/>
          </p:cNvSpPr>
          <p:nvPr>
            <p:ph idx="1"/>
          </p:nvPr>
        </p:nvSpPr>
        <p:spPr>
          <a:xfrm>
            <a:off x="609598" y="625151"/>
            <a:ext cx="11454883" cy="5685112"/>
          </a:xfrm>
        </p:spPr>
        <p:txBody>
          <a:bodyPr>
            <a:normAutofit/>
          </a:bodyPr>
          <a:lstStyle/>
          <a:p>
            <a:pPr marL="342900" lvl="2" indent="-342900" algn="just">
              <a:lnSpc>
                <a:spcPct val="70000"/>
              </a:lnSpc>
            </a:pPr>
            <a:r>
              <a:rPr lang="en-US" sz="1900" dirty="0">
                <a:latin typeface="Candara" panose="020E0502030303020204" pitchFamily="34" charset="0"/>
              </a:rPr>
              <a:t>Notice of Audit-A plain reading of Section 65 does not suggest any bar in exercise of that power, if the assessee had faced any earlier proceeding under section 74. </a:t>
            </a:r>
            <a:r>
              <a:rPr lang="en-US" sz="1900" b="1" dirty="0">
                <a:latin typeface="Candara" panose="020E0502030303020204" pitchFamily="34" charset="0"/>
              </a:rPr>
              <a:t>M/s. Rising India Vs. Commissioner Commercial Taxes and Ors.-2023-TIOL-557-HC-ALL-GST </a:t>
            </a:r>
          </a:p>
          <a:p>
            <a:pPr marL="342900" lvl="2" indent="-342900" algn="just">
              <a:lnSpc>
                <a:spcPct val="70000"/>
              </a:lnSpc>
            </a:pPr>
            <a:endParaRPr lang="en-US" sz="1900" b="1" dirty="0">
              <a:latin typeface="Candara" panose="020E0502030303020204" pitchFamily="34" charset="0"/>
            </a:endParaRPr>
          </a:p>
          <a:p>
            <a:pPr marL="342900" lvl="2" indent="-342900" algn="just">
              <a:lnSpc>
                <a:spcPct val="70000"/>
              </a:lnSpc>
            </a:pPr>
            <a:r>
              <a:rPr lang="en-US" sz="1800" b="0" i="0" dirty="0">
                <a:effectLst/>
                <a:latin typeface="Candara" panose="020E0502030303020204" pitchFamily="34" charset="0"/>
              </a:rPr>
              <a:t>Whether the Proper Officer can initiate action under section 73 or 74 of the CGST Act after issue of </a:t>
            </a:r>
            <a:r>
              <a:rPr lang="en-US" sz="1800" b="0" i="0" dirty="0" err="1">
                <a:effectLst/>
                <a:latin typeface="Candara" panose="020E0502030303020204" pitchFamily="34" charset="0"/>
              </a:rPr>
              <a:t>Aduit</a:t>
            </a:r>
            <a:r>
              <a:rPr lang="en-US" sz="1800" b="0" i="0" dirty="0">
                <a:effectLst/>
                <a:latin typeface="Candara" panose="020E0502030303020204" pitchFamily="34" charset="0"/>
              </a:rPr>
              <a:t> Report?</a:t>
            </a:r>
            <a:r>
              <a:rPr lang="en-US" sz="1800" dirty="0">
                <a:latin typeface="Candara" panose="020E0502030303020204" pitchFamily="34" charset="0"/>
              </a:rPr>
              <a:t>’- </a:t>
            </a:r>
            <a:r>
              <a:rPr lang="en-US" sz="1600" b="1" i="0" dirty="0">
                <a:solidFill>
                  <a:srgbClr val="333333"/>
                </a:solidFill>
                <a:effectLst/>
                <a:latin typeface="Candara" panose="020E0502030303020204" pitchFamily="34" charset="0"/>
              </a:rPr>
              <a:t>ABT Limited Vs Additional Commissioner of GST &amp; Central Excise (Madras High Court)</a:t>
            </a:r>
          </a:p>
          <a:p>
            <a:pPr marL="0" lvl="2" indent="0" algn="just">
              <a:lnSpc>
                <a:spcPct val="70000"/>
              </a:lnSpc>
              <a:buNone/>
            </a:pPr>
            <a:endParaRPr lang="en-US" sz="1600" b="1" dirty="0">
              <a:latin typeface="Candara" panose="020E0502030303020204" pitchFamily="34" charset="0"/>
            </a:endParaRPr>
          </a:p>
          <a:p>
            <a:pPr marL="342900" lvl="2" indent="-342900" algn="just">
              <a:lnSpc>
                <a:spcPct val="70000"/>
              </a:lnSpc>
            </a:pPr>
            <a:r>
              <a:rPr lang="en-US" sz="1900" dirty="0">
                <a:latin typeface="Candara" panose="020E0502030303020204" pitchFamily="34" charset="0"/>
              </a:rPr>
              <a:t>CAG cannot conduct service tax audit of private agencies</a:t>
            </a:r>
            <a:r>
              <a:rPr lang="en-US" sz="1900" b="1" dirty="0">
                <a:latin typeface="Candara" panose="020E0502030303020204" pitchFamily="34" charset="0"/>
              </a:rPr>
              <a:t>- Kiran Gems Pvt Ltd V. Union Of India &amp; Ors – 2021 (46) GSTL 14 (</a:t>
            </a:r>
            <a:r>
              <a:rPr lang="en-US" sz="1900" b="1" dirty="0" err="1">
                <a:latin typeface="Candara" panose="020E0502030303020204" pitchFamily="34" charset="0"/>
              </a:rPr>
              <a:t>Bom</a:t>
            </a:r>
            <a:r>
              <a:rPr lang="en-US" sz="1900" b="1" dirty="0">
                <a:latin typeface="Candara" panose="020E0502030303020204" pitchFamily="34" charset="0"/>
              </a:rPr>
              <a:t>)</a:t>
            </a:r>
          </a:p>
          <a:p>
            <a:pPr marL="342900" lvl="2" indent="-342900" algn="just">
              <a:lnSpc>
                <a:spcPct val="70000"/>
              </a:lnSpc>
            </a:pPr>
            <a:endParaRPr lang="en-US" sz="1900" b="1" dirty="0">
              <a:latin typeface="Candara" panose="020E0502030303020204" pitchFamily="34" charset="0"/>
            </a:endParaRPr>
          </a:p>
          <a:p>
            <a:pPr marL="342900" lvl="2" indent="-342900" algn="just">
              <a:lnSpc>
                <a:spcPct val="70000"/>
              </a:lnSpc>
            </a:pPr>
            <a:r>
              <a:rPr lang="en-US" sz="1800" dirty="0">
                <a:latin typeface="Candara" panose="020E0502030303020204" pitchFamily="34" charset="0"/>
              </a:rPr>
              <a:t>For being eligible under the SVLDRS Scheme, a written communication of amount of duty liability admitted by the person concerned during </a:t>
            </a:r>
            <a:r>
              <a:rPr lang="en-US" sz="1800" dirty="0" err="1">
                <a:latin typeface="Candara" panose="020E0502030303020204" pitchFamily="34" charset="0"/>
              </a:rPr>
              <a:t>equiry</a:t>
            </a:r>
            <a:r>
              <a:rPr lang="en-US" sz="1800" dirty="0">
                <a:latin typeface="Candara" panose="020E0502030303020204" pitchFamily="34" charset="0"/>
              </a:rPr>
              <a:t> , investigation or audit would be quantification </a:t>
            </a:r>
            <a:r>
              <a:rPr lang="en-US" sz="1800" b="1" i="1" dirty="0">
                <a:latin typeface="Candara" panose="020E0502030303020204" pitchFamily="34" charset="0"/>
              </a:rPr>
              <a:t>K Raheja Pvt Ltd. V/s. Union of India &amp; Ors. 2023-TIOL-154-hc-MUM-ST</a:t>
            </a:r>
            <a:endParaRPr lang="en-IN" sz="1800" b="1" i="1" dirty="0">
              <a:latin typeface="Candara" panose="020E0502030303020204" pitchFamily="34" charset="0"/>
            </a:endParaRPr>
          </a:p>
          <a:p>
            <a:pPr marL="342900" lvl="2" indent="-342900" algn="just">
              <a:lnSpc>
                <a:spcPct val="70000"/>
              </a:lnSpc>
            </a:pPr>
            <a:endParaRPr lang="en-IN" sz="1800" b="1" i="1" dirty="0">
              <a:latin typeface="Candara" panose="020E0502030303020204" pitchFamily="34" charset="0"/>
            </a:endParaRPr>
          </a:p>
          <a:p>
            <a:pPr marL="342900" lvl="2" indent="-342900" algn="just">
              <a:lnSpc>
                <a:spcPct val="70000"/>
              </a:lnSpc>
            </a:pPr>
            <a:r>
              <a:rPr lang="en-US" sz="1800" i="1" dirty="0">
                <a:latin typeface="Candara" panose="020E0502030303020204" pitchFamily="34" charset="0"/>
              </a:rPr>
              <a:t>Petitioner due to untimely demise of his Auditor and on account of bona fide reasons could not making GST payment, file returns. Hon’ble Court held set aside the impugned orders and directed the Revenue to restore the GST registration of the petitioner, subject to payment of all dues by the petitioner. </a:t>
            </a:r>
            <a:r>
              <a:rPr lang="en-US" sz="1800" b="1" i="1" dirty="0">
                <a:latin typeface="Candara" panose="020E0502030303020204" pitchFamily="34" charset="0"/>
              </a:rPr>
              <a:t>INXL Digital Vs </a:t>
            </a:r>
            <a:r>
              <a:rPr lang="en-US" sz="1800" b="1" i="1" dirty="0" err="1">
                <a:latin typeface="Candara" panose="020E0502030303020204" pitchFamily="34" charset="0"/>
              </a:rPr>
              <a:t>Addl</a:t>
            </a:r>
            <a:r>
              <a:rPr lang="en-US" sz="1800" b="1" i="1" dirty="0">
                <a:latin typeface="Candara" panose="020E0502030303020204" pitchFamily="34" charset="0"/>
              </a:rPr>
              <a:t> Commissioner GST &amp; CT - 2022-TIOL-1424-HC-KAR-GST </a:t>
            </a:r>
          </a:p>
          <a:p>
            <a:pPr marL="342900" lvl="2" indent="-342900" algn="just">
              <a:lnSpc>
                <a:spcPct val="70000"/>
              </a:lnSpc>
            </a:pPr>
            <a:endParaRPr lang="en-US" sz="1800" b="1" i="1" dirty="0">
              <a:latin typeface="Candara" panose="020E0502030303020204" pitchFamily="34" charset="0"/>
            </a:endParaRPr>
          </a:p>
          <a:p>
            <a:pPr marL="342900" lvl="2" indent="-342900" algn="just">
              <a:lnSpc>
                <a:spcPct val="70000"/>
              </a:lnSpc>
            </a:pPr>
            <a:r>
              <a:rPr lang="en-US" sz="1800" dirty="0">
                <a:latin typeface="Candara" panose="020E0502030303020204" pitchFamily="34" charset="0"/>
              </a:rPr>
              <a:t>HC dismisses Writ against SCN which was based on GST audit observation – </a:t>
            </a:r>
            <a:r>
              <a:rPr lang="en-US" sz="1800" b="1" dirty="0" err="1">
                <a:latin typeface="Candara" panose="020E0502030303020204" pitchFamily="34" charset="0"/>
              </a:rPr>
              <a:t>Shailmar</a:t>
            </a:r>
            <a:r>
              <a:rPr lang="en-US" sz="1800" b="1" dirty="0">
                <a:latin typeface="Candara" panose="020E0502030303020204" pitchFamily="34" charset="0"/>
              </a:rPr>
              <a:t> Chemical Works (P) Ltd. v Commissioner of Commercial Taxes and Goods and Service Tax – WP (C) No. 13540 of 2023 – [Orissa HC</a:t>
            </a:r>
            <a:r>
              <a:rPr lang="en-US" sz="1800" dirty="0">
                <a:latin typeface="Candara" panose="020E0502030303020204" pitchFamily="34" charset="0"/>
              </a:rPr>
              <a:t>]</a:t>
            </a:r>
          </a:p>
          <a:p>
            <a:pPr lvl="2" algn="just">
              <a:lnSpc>
                <a:spcPct val="70000"/>
              </a:lnSpc>
            </a:pPr>
            <a:endParaRPr lang="en-US" sz="1800" b="1" i="1" dirty="0">
              <a:latin typeface="Candara" panose="020E0502030303020204" pitchFamily="34" charset="0"/>
            </a:endParaRPr>
          </a:p>
          <a:p>
            <a:pPr lvl="2" algn="just">
              <a:lnSpc>
                <a:spcPct val="70000"/>
              </a:lnSpc>
            </a:pPr>
            <a:endParaRPr lang="en-IN" sz="1800" b="1" i="1" dirty="0">
              <a:latin typeface="Candara" panose="020E0502030303020204" pitchFamily="34" charset="0"/>
            </a:endParaRPr>
          </a:p>
          <a:p>
            <a:pPr lvl="2" algn="just">
              <a:lnSpc>
                <a:spcPct val="70000"/>
              </a:lnSpc>
            </a:pPr>
            <a:endParaRPr lang="en-US" sz="1900" dirty="0">
              <a:latin typeface="Candara" panose="020E0502030303020204" pitchFamily="34" charset="0"/>
            </a:endParaRPr>
          </a:p>
          <a:p>
            <a:pPr lvl="2" algn="just">
              <a:lnSpc>
                <a:spcPct val="70000"/>
              </a:lnSpc>
            </a:pPr>
            <a:endParaRPr lang="en-US" sz="1900" dirty="0">
              <a:latin typeface="Candara" panose="020E0502030303020204" pitchFamily="34" charset="0"/>
            </a:endParaRPr>
          </a:p>
          <a:p>
            <a:pPr lvl="2" algn="just">
              <a:lnSpc>
                <a:spcPct val="70000"/>
              </a:lnSpc>
            </a:pPr>
            <a:endParaRPr lang="en-US" sz="1900" dirty="0">
              <a:latin typeface="Candara" panose="020E0502030303020204" pitchFamily="34" charset="0"/>
            </a:endParaRPr>
          </a:p>
          <a:p>
            <a:pPr lvl="2" algn="just">
              <a:lnSpc>
                <a:spcPct val="70000"/>
              </a:lnSpc>
            </a:pPr>
            <a:endParaRPr lang="en-US" sz="1900" dirty="0">
              <a:latin typeface="Candara" panose="020E0502030303020204" pitchFamily="34" charset="0"/>
            </a:endParaRPr>
          </a:p>
          <a:p>
            <a:pPr lvl="2" algn="just">
              <a:lnSpc>
                <a:spcPct val="70000"/>
              </a:lnSpc>
            </a:pPr>
            <a:endParaRPr lang="en-US" sz="1900" dirty="0">
              <a:latin typeface="Candara" panose="020E0502030303020204" pitchFamily="34" charset="0"/>
            </a:endParaRPr>
          </a:p>
          <a:p>
            <a:pPr lvl="2" algn="just">
              <a:lnSpc>
                <a:spcPct val="70000"/>
              </a:lnSpc>
            </a:pPr>
            <a:endParaRPr lang="en-US" sz="1900" dirty="0">
              <a:latin typeface="Candara" panose="020E0502030303020204" pitchFamily="34" charset="0"/>
            </a:endParaRPr>
          </a:p>
          <a:p>
            <a:pPr lvl="2" algn="just">
              <a:lnSpc>
                <a:spcPct val="70000"/>
              </a:lnSpc>
            </a:pPr>
            <a:endParaRPr lang="en-US" sz="1900" dirty="0">
              <a:latin typeface="Candara" panose="020E0502030303020204" pitchFamily="34" charset="0"/>
            </a:endParaRPr>
          </a:p>
        </p:txBody>
      </p:sp>
      <p:sp>
        <p:nvSpPr>
          <p:cNvPr id="4" name="Rectangle 3"/>
          <p:cNvSpPr/>
          <p:nvPr/>
        </p:nvSpPr>
        <p:spPr>
          <a:xfrm>
            <a:off x="10238059" y="6310263"/>
            <a:ext cx="1457451" cy="261610"/>
          </a:xfrm>
          <a:prstGeom prst="rect">
            <a:avLst/>
          </a:prstGeom>
        </p:spPr>
        <p:txBody>
          <a:bodyPr wrap="none">
            <a:spAutoFit/>
          </a:bodyPr>
          <a:lstStyle/>
          <a:p>
            <a:pPr algn="r"/>
            <a:r>
              <a:rPr lang="en-US" sz="1100" b="1" dirty="0">
                <a:latin typeface="Candara" panose="020E0502030303020204" pitchFamily="34" charset="0"/>
              </a:rPr>
              <a:t>UBR Legal Advocates</a:t>
            </a:r>
          </a:p>
        </p:txBody>
      </p:sp>
    </p:spTree>
    <p:extLst>
      <p:ext uri="{BB962C8B-B14F-4D97-AF65-F5344CB8AC3E}">
        <p14:creationId xmlns:p14="http://schemas.microsoft.com/office/powerpoint/2010/main" val="4312546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3E75256-9570-974F-939B-171BD5E16849}"/>
              </a:ext>
            </a:extLst>
          </p:cNvPr>
          <p:cNvSpPr>
            <a:spLocks noGrp="1"/>
          </p:cNvSpPr>
          <p:nvPr>
            <p:ph type="title"/>
          </p:nvPr>
        </p:nvSpPr>
        <p:spPr>
          <a:xfrm>
            <a:off x="609599" y="-244932"/>
            <a:ext cx="10972800" cy="1143000"/>
          </a:xfrm>
        </p:spPr>
        <p:txBody>
          <a:bodyPr>
            <a:normAutofit/>
          </a:bodyPr>
          <a:lstStyle/>
          <a:p>
            <a:pPr algn="ctr"/>
            <a:r>
              <a:rPr lang="en-US" sz="3200" b="1" dirty="0">
                <a:latin typeface="Candara" panose="020E0502030303020204" pitchFamily="34" charset="0"/>
              </a:rPr>
              <a:t>INVESTIGATION</a:t>
            </a:r>
          </a:p>
        </p:txBody>
      </p:sp>
      <p:sp>
        <p:nvSpPr>
          <p:cNvPr id="2" name="Content Placeholder 1"/>
          <p:cNvSpPr>
            <a:spLocks noGrp="1"/>
          </p:cNvSpPr>
          <p:nvPr>
            <p:ph idx="1"/>
          </p:nvPr>
        </p:nvSpPr>
        <p:spPr>
          <a:xfrm>
            <a:off x="609599" y="1223682"/>
            <a:ext cx="10972800" cy="4756296"/>
          </a:xfrm>
        </p:spPr>
        <p:txBody>
          <a:bodyPr>
            <a:normAutofit fontScale="92500" lnSpcReduction="10000"/>
          </a:bodyPr>
          <a:lstStyle/>
          <a:p>
            <a:pPr marL="342900" lvl="2" indent="-342900" algn="just"/>
            <a:r>
              <a:rPr lang="en-US" sz="1800" dirty="0">
                <a:latin typeface="Candara" panose="020E0502030303020204" pitchFamily="34" charset="0"/>
              </a:rPr>
              <a:t>ITC Cannot be denied to recipient without due investigation of supplier - </a:t>
            </a:r>
            <a:r>
              <a:rPr lang="en-US" sz="1800" b="1" dirty="0" err="1">
                <a:latin typeface="Candara" panose="020E0502030303020204" pitchFamily="34" charset="0"/>
              </a:rPr>
              <a:t>Suncraft</a:t>
            </a:r>
            <a:r>
              <a:rPr lang="en-US" sz="1800" b="1" dirty="0">
                <a:latin typeface="Candara" panose="020E0502030303020204" pitchFamily="34" charset="0"/>
              </a:rPr>
              <a:t> Energy Private Limited and </a:t>
            </a:r>
            <a:r>
              <a:rPr lang="en-US" sz="1800" b="1" dirty="0" err="1">
                <a:latin typeface="Candara" panose="020E0502030303020204" pitchFamily="34" charset="0"/>
              </a:rPr>
              <a:t>Anr</a:t>
            </a:r>
            <a:r>
              <a:rPr lang="en-US" sz="1800" b="1" dirty="0">
                <a:latin typeface="Candara" panose="020E0502030303020204" pitchFamily="34" charset="0"/>
              </a:rPr>
              <a:t>. Vs. Assistant Commissioner, State Tax- 2023-TIOL-917-HC-KOL-GST</a:t>
            </a:r>
          </a:p>
          <a:p>
            <a:pPr marL="342900" lvl="2" indent="-342900" algn="just"/>
            <a:endParaRPr lang="en-US" sz="1800" b="1" dirty="0">
              <a:latin typeface="Candara" panose="020E0502030303020204" pitchFamily="34" charset="0"/>
            </a:endParaRPr>
          </a:p>
          <a:p>
            <a:pPr marL="342900" lvl="2" indent="-342900" algn="just"/>
            <a:r>
              <a:rPr lang="en-US" sz="1800" dirty="0">
                <a:latin typeface="Candara" panose="020E0502030303020204" pitchFamily="34" charset="0"/>
              </a:rPr>
              <a:t>Amount paid voluntary during investigation to be considered as pre-deposit under section 107 – </a:t>
            </a:r>
            <a:r>
              <a:rPr lang="en-US" sz="1800" b="1" dirty="0">
                <a:latin typeface="Candara" panose="020E0502030303020204" pitchFamily="34" charset="0"/>
              </a:rPr>
              <a:t>M/s. Vinod Metal v The State of Maharashtra – WPL No. 17026 of 2023 [</a:t>
            </a:r>
            <a:r>
              <a:rPr lang="en-US" sz="1800" b="1" dirty="0" err="1">
                <a:latin typeface="Candara" panose="020E0502030303020204" pitchFamily="34" charset="0"/>
              </a:rPr>
              <a:t>Bom</a:t>
            </a:r>
            <a:r>
              <a:rPr lang="en-US" sz="1800" b="1" dirty="0">
                <a:latin typeface="Candara" panose="020E0502030303020204" pitchFamily="34" charset="0"/>
              </a:rPr>
              <a:t> HC]</a:t>
            </a:r>
          </a:p>
          <a:p>
            <a:pPr marL="342900" lvl="2" indent="-342900" algn="just"/>
            <a:endParaRPr lang="en-US" sz="1800" b="1" dirty="0">
              <a:latin typeface="Candara" panose="020E0502030303020204" pitchFamily="34" charset="0"/>
            </a:endParaRPr>
          </a:p>
          <a:p>
            <a:pPr marL="342900" lvl="2" indent="-342900" algn="just"/>
            <a:r>
              <a:rPr lang="en-US" sz="1800" dirty="0">
                <a:latin typeface="Candara" panose="020E0502030303020204" pitchFamily="34" charset="0"/>
              </a:rPr>
              <a:t>Investigating Another Assessee’s Records Doesn’t Equate to Proceedings Against Proceeding against Assessee – </a:t>
            </a:r>
            <a:r>
              <a:rPr lang="en-US" sz="1800" b="1" dirty="0">
                <a:latin typeface="Candara" panose="020E0502030303020204" pitchFamily="34" charset="0"/>
              </a:rPr>
              <a:t>Metal Edge v Sales Tax Officer Class II &amp; </a:t>
            </a:r>
            <a:r>
              <a:rPr lang="en-US" sz="1800" b="1" dirty="0" err="1">
                <a:latin typeface="Candara" panose="020E0502030303020204" pitchFamily="34" charset="0"/>
              </a:rPr>
              <a:t>Anr</a:t>
            </a:r>
            <a:r>
              <a:rPr lang="en-US" sz="1800" b="1" dirty="0">
                <a:latin typeface="Candara" panose="020E0502030303020204" pitchFamily="34" charset="0"/>
              </a:rPr>
              <a:t> – WP (C) 8842 0f 2023 – Del HC</a:t>
            </a:r>
          </a:p>
          <a:p>
            <a:pPr marL="342900" lvl="2" indent="-342900" algn="just"/>
            <a:endParaRPr lang="en-US" sz="1800" b="1" dirty="0">
              <a:latin typeface="Candara" panose="020E0502030303020204" pitchFamily="34" charset="0"/>
            </a:endParaRPr>
          </a:p>
          <a:p>
            <a:pPr marL="342900" lvl="2" indent="-342900" algn="just"/>
            <a:r>
              <a:rPr lang="en-US" sz="1800" dirty="0">
                <a:latin typeface="Candara" panose="020E0502030303020204" pitchFamily="34" charset="0"/>
              </a:rPr>
              <a:t>GST officials cannot resort to physical violence while conducting search, interrogation or investigation. </a:t>
            </a:r>
            <a:r>
              <a:rPr lang="en-US" sz="1800" b="1" i="1" dirty="0">
                <a:latin typeface="Candara" panose="020E0502030303020204" pitchFamily="34" charset="0"/>
              </a:rPr>
              <a:t>M/s. Agarwal Foundries Pvt. Ltd. &amp; Ors. v. Union of India &amp; Ors. 2020-TIOL-1898-HC-TELANGANA-GST</a:t>
            </a:r>
          </a:p>
          <a:p>
            <a:pPr marL="342900" lvl="2" indent="-342900" algn="just"/>
            <a:endParaRPr lang="en-US" sz="1800" b="1" i="1" dirty="0">
              <a:latin typeface="Candara" panose="020E0502030303020204" pitchFamily="34" charset="0"/>
            </a:endParaRPr>
          </a:p>
          <a:p>
            <a:pPr marL="342900" lvl="2" indent="-342900" algn="just"/>
            <a:r>
              <a:rPr lang="en-US" sz="1800" dirty="0">
                <a:latin typeface="Candara" panose="020E0502030303020204" pitchFamily="34" charset="0"/>
              </a:rPr>
              <a:t>Payment towards tax, interest, penalty while investigation underway is not  allowed. </a:t>
            </a:r>
            <a:r>
              <a:rPr lang="en-US" sz="1800" b="1" i="1" dirty="0">
                <a:latin typeface="Candara" panose="020E0502030303020204" pitchFamily="34" charset="0"/>
              </a:rPr>
              <a:t>Deem Distributors </a:t>
            </a:r>
            <a:r>
              <a:rPr lang="en-US" sz="1800" b="1" i="1" dirty="0" err="1">
                <a:latin typeface="Candara" panose="020E0502030303020204" pitchFamily="34" charset="0"/>
              </a:rPr>
              <a:t>Pvt</a:t>
            </a:r>
            <a:r>
              <a:rPr lang="en-US" sz="1800" b="1" i="1" dirty="0">
                <a:latin typeface="Candara" panose="020E0502030303020204" pitchFamily="34" charset="0"/>
              </a:rPr>
              <a:t> Ltd. v. Union of India. 2021-TIOL-1654-HC-TELANGANA-GST</a:t>
            </a:r>
            <a:endParaRPr lang="en-IN" sz="1800" dirty="0">
              <a:latin typeface="Candara" panose="020E0502030303020204" pitchFamily="34" charset="0"/>
            </a:endParaRPr>
          </a:p>
          <a:p>
            <a:pPr lvl="2" algn="just"/>
            <a:endParaRPr lang="en-IN" dirty="0">
              <a:latin typeface="Candara" panose="020E0502030303020204" pitchFamily="34" charset="0"/>
            </a:endParaRPr>
          </a:p>
          <a:p>
            <a:pPr lvl="2" algn="just"/>
            <a:endParaRPr lang="en-US" dirty="0">
              <a:latin typeface="Candara" panose="020E0502030303020204" pitchFamily="34" charset="0"/>
            </a:endParaRPr>
          </a:p>
          <a:p>
            <a:pPr marL="630936" lvl="2" indent="0">
              <a:buNone/>
            </a:pPr>
            <a:r>
              <a:rPr lang="en-US" sz="2000" dirty="0">
                <a:latin typeface="Candara" panose="020E0502030303020204" pitchFamily="34" charset="0"/>
              </a:rPr>
              <a:t> </a:t>
            </a:r>
          </a:p>
          <a:p>
            <a:pPr marL="630936" lvl="2" indent="0">
              <a:buNone/>
            </a:pPr>
            <a:r>
              <a:rPr lang="en-US" sz="1600" dirty="0">
                <a:latin typeface="Candara" panose="020E0502030303020204" pitchFamily="34" charset="0"/>
              </a:rPr>
              <a:t>	</a:t>
            </a:r>
            <a:endParaRPr lang="en-US" sz="1500" dirty="0">
              <a:latin typeface="Candara" panose="020E0502030303020204" pitchFamily="34" charset="0"/>
            </a:endParaRPr>
          </a:p>
        </p:txBody>
      </p:sp>
      <p:sp>
        <p:nvSpPr>
          <p:cNvPr id="4" name="Rectangle 3"/>
          <p:cNvSpPr/>
          <p:nvPr/>
        </p:nvSpPr>
        <p:spPr>
          <a:xfrm>
            <a:off x="10238060" y="6310263"/>
            <a:ext cx="1457450" cy="261610"/>
          </a:xfrm>
          <a:prstGeom prst="rect">
            <a:avLst/>
          </a:prstGeom>
        </p:spPr>
        <p:txBody>
          <a:bodyPr wrap="none">
            <a:spAutoFit/>
          </a:bodyPr>
          <a:lstStyle/>
          <a:p>
            <a:pPr algn="r"/>
            <a:r>
              <a:rPr lang="en-US" sz="1100" b="1" dirty="0">
                <a:latin typeface="Candara" panose="020E0502030303020204" pitchFamily="34" charset="0"/>
              </a:rPr>
              <a:t>UBR Legal Advocates</a:t>
            </a:r>
          </a:p>
        </p:txBody>
      </p:sp>
    </p:spTree>
    <p:extLst>
      <p:ext uri="{BB962C8B-B14F-4D97-AF65-F5344CB8AC3E}">
        <p14:creationId xmlns:p14="http://schemas.microsoft.com/office/powerpoint/2010/main" val="784580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57E8105-42FF-A641-8D11-3279E69B632A}"/>
              </a:ext>
            </a:extLst>
          </p:cNvPr>
          <p:cNvSpPr>
            <a:spLocks noGrp="1"/>
          </p:cNvSpPr>
          <p:nvPr>
            <p:ph type="title"/>
          </p:nvPr>
        </p:nvSpPr>
        <p:spPr>
          <a:xfrm>
            <a:off x="-21021" y="-147144"/>
            <a:ext cx="12108263" cy="1143000"/>
          </a:xfrm>
        </p:spPr>
        <p:txBody>
          <a:bodyPr anchor="ctr">
            <a:noAutofit/>
          </a:bodyPr>
          <a:lstStyle/>
          <a:p>
            <a:pPr algn="ctr"/>
            <a:r>
              <a:rPr lang="en-US" sz="3200" b="1" dirty="0">
                <a:solidFill>
                  <a:schemeClr val="tx1"/>
                </a:solidFill>
                <a:latin typeface="Candara" panose="020E0502030303020204" pitchFamily="34" charset="0"/>
              </a:rPr>
              <a:t>POWER OF INSPECTION, SEARCH &amp; SEIZURE UNDER SECTION 67</a:t>
            </a:r>
          </a:p>
        </p:txBody>
      </p:sp>
      <p:graphicFrame>
        <p:nvGraphicFramePr>
          <p:cNvPr id="7" name="Content Placeholder 6">
            <a:extLst>
              <a:ext uri="{FF2B5EF4-FFF2-40B4-BE49-F238E27FC236}">
                <a16:creationId xmlns:a16="http://schemas.microsoft.com/office/drawing/2014/main" id="{6B3506BF-C8AF-7F4B-B44F-4C476CBD12B0}"/>
              </a:ext>
            </a:extLst>
          </p:cNvPr>
          <p:cNvGraphicFramePr>
            <a:graphicFrameLocks noGrp="1"/>
          </p:cNvGraphicFramePr>
          <p:nvPr>
            <p:ph idx="1"/>
            <p:extLst>
              <p:ext uri="{D42A27DB-BD31-4B8C-83A1-F6EECF244321}">
                <p14:modId xmlns:p14="http://schemas.microsoft.com/office/powerpoint/2010/main" val="2666362918"/>
              </p:ext>
            </p:extLst>
          </p:nvPr>
        </p:nvGraphicFramePr>
        <p:xfrm>
          <a:off x="0" y="674915"/>
          <a:ext cx="12087243" cy="59676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028A8394-45C0-BA40-866B-1FDC84305BAB}"/>
              </a:ext>
            </a:extLst>
          </p:cNvPr>
          <p:cNvSpPr txBox="1"/>
          <p:nvPr/>
        </p:nvSpPr>
        <p:spPr>
          <a:xfrm>
            <a:off x="10654295" y="6642556"/>
            <a:ext cx="1537705" cy="430887"/>
          </a:xfrm>
          <a:prstGeom prst="rect">
            <a:avLst/>
          </a:prstGeom>
          <a:noFill/>
        </p:spPr>
        <p:txBody>
          <a:bodyPr wrap="square" rtlCol="0">
            <a:spAutoFit/>
          </a:bodyPr>
          <a:lstStyle/>
          <a:p>
            <a:pPr algn="r"/>
            <a:r>
              <a:rPr lang="en-US" sz="1100" b="1" dirty="0">
                <a:latin typeface="Candara" panose="020E0502030303020204" pitchFamily="34" charset="0"/>
              </a:rPr>
              <a:t>UBR Legal Advocates</a:t>
            </a:r>
          </a:p>
          <a:p>
            <a:pPr algn="r"/>
            <a:endParaRPr lang="en-US" sz="1100" b="1" dirty="0">
              <a:latin typeface="Candara" panose="020E0502030303020204" pitchFamily="34" charset="0"/>
            </a:endParaRPr>
          </a:p>
        </p:txBody>
      </p:sp>
    </p:spTree>
    <p:extLst>
      <p:ext uri="{BB962C8B-B14F-4D97-AF65-F5344CB8AC3E}">
        <p14:creationId xmlns:p14="http://schemas.microsoft.com/office/powerpoint/2010/main" val="3696940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208835"/>
            <a:ext cx="10972800" cy="1143000"/>
          </a:xfrm>
        </p:spPr>
        <p:txBody>
          <a:bodyPr>
            <a:normAutofit/>
          </a:bodyPr>
          <a:lstStyle/>
          <a:p>
            <a:pPr algn="ctr"/>
            <a:r>
              <a:rPr lang="en-US" sz="2800" b="1" dirty="0">
                <a:solidFill>
                  <a:schemeClr val="tx1"/>
                </a:solidFill>
                <a:latin typeface="Candara" panose="020E0502030303020204" pitchFamily="34" charset="0"/>
              </a:rPr>
              <a:t>REASON TO BELIEVE UNDER SECTION 69 &amp; SECTION 70</a:t>
            </a:r>
            <a:endParaRPr lang="en-IN" sz="2800" b="1" dirty="0">
              <a:solidFill>
                <a:schemeClr val="tx1"/>
              </a:solidFill>
              <a:latin typeface="Candara" panose="020E0502030303020204" pitchFamily="34" charset="0"/>
            </a:endParaRPr>
          </a:p>
        </p:txBody>
      </p:sp>
      <p:graphicFrame>
        <p:nvGraphicFramePr>
          <p:cNvPr id="7" name="Content Placeholder 6">
            <a:extLst>
              <a:ext uri="{FF2B5EF4-FFF2-40B4-BE49-F238E27FC236}">
                <a16:creationId xmlns:a16="http://schemas.microsoft.com/office/drawing/2014/main" id="{BA0ECAB2-5453-2546-BCC8-24622373A4DB}"/>
              </a:ext>
            </a:extLst>
          </p:cNvPr>
          <p:cNvGraphicFramePr>
            <a:graphicFrameLocks noGrp="1"/>
          </p:cNvGraphicFramePr>
          <p:nvPr>
            <p:ph idx="1"/>
            <p:extLst>
              <p:ext uri="{D42A27DB-BD31-4B8C-83A1-F6EECF244321}">
                <p14:modId xmlns:p14="http://schemas.microsoft.com/office/powerpoint/2010/main" val="1052002703"/>
              </p:ext>
            </p:extLst>
          </p:nvPr>
        </p:nvGraphicFramePr>
        <p:xfrm>
          <a:off x="609600" y="714703"/>
          <a:ext cx="10972800" cy="57701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p:cNvSpPr/>
          <p:nvPr/>
        </p:nvSpPr>
        <p:spPr>
          <a:xfrm>
            <a:off x="10242605" y="6348143"/>
            <a:ext cx="1457450" cy="261610"/>
          </a:xfrm>
          <a:prstGeom prst="rect">
            <a:avLst/>
          </a:prstGeom>
        </p:spPr>
        <p:txBody>
          <a:bodyPr wrap="none">
            <a:spAutoFit/>
          </a:bodyPr>
          <a:lstStyle/>
          <a:p>
            <a:pPr algn="r"/>
            <a:r>
              <a:rPr lang="en-US" sz="1100" b="1" dirty="0">
                <a:latin typeface="Candara" panose="020E0502030303020204" pitchFamily="34" charset="0"/>
              </a:rPr>
              <a:t>UBR Legal Advocates</a:t>
            </a:r>
          </a:p>
        </p:txBody>
      </p:sp>
    </p:spTree>
    <p:extLst>
      <p:ext uri="{BB962C8B-B14F-4D97-AF65-F5344CB8AC3E}">
        <p14:creationId xmlns:p14="http://schemas.microsoft.com/office/powerpoint/2010/main" val="2908158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E14F964-AC47-F541-ABEF-049F9AEEE520}"/>
              </a:ext>
            </a:extLst>
          </p:cNvPr>
          <p:cNvSpPr>
            <a:spLocks noGrp="1"/>
          </p:cNvSpPr>
          <p:nvPr>
            <p:ph type="title"/>
          </p:nvPr>
        </p:nvSpPr>
        <p:spPr>
          <a:xfrm>
            <a:off x="620110" y="-147139"/>
            <a:ext cx="10972800" cy="914400"/>
          </a:xfrm>
        </p:spPr>
        <p:txBody>
          <a:bodyPr>
            <a:noAutofit/>
          </a:bodyPr>
          <a:lstStyle/>
          <a:p>
            <a:pPr algn="ctr"/>
            <a:r>
              <a:rPr lang="en-US" sz="3600" b="1" dirty="0">
                <a:solidFill>
                  <a:schemeClr val="tx1"/>
                </a:solidFill>
                <a:latin typeface="Candara" panose="020E0502030303020204" pitchFamily="34" charset="0"/>
              </a:rPr>
              <a:t>POWER TO ARREST UNDER SECTION 69</a:t>
            </a:r>
          </a:p>
        </p:txBody>
      </p:sp>
      <p:graphicFrame>
        <p:nvGraphicFramePr>
          <p:cNvPr id="7" name="Content Placeholder 6">
            <a:extLst>
              <a:ext uri="{FF2B5EF4-FFF2-40B4-BE49-F238E27FC236}">
                <a16:creationId xmlns:a16="http://schemas.microsoft.com/office/drawing/2014/main" id="{2C2CE47C-034C-4940-81AF-BC5C9F508A10}"/>
              </a:ext>
            </a:extLst>
          </p:cNvPr>
          <p:cNvGraphicFramePr>
            <a:graphicFrameLocks noGrp="1"/>
          </p:cNvGraphicFramePr>
          <p:nvPr>
            <p:ph idx="1"/>
            <p:extLst>
              <p:ext uri="{D42A27DB-BD31-4B8C-83A1-F6EECF244321}">
                <p14:modId xmlns:p14="http://schemas.microsoft.com/office/powerpoint/2010/main" val="628842168"/>
              </p:ext>
            </p:extLst>
          </p:nvPr>
        </p:nvGraphicFramePr>
        <p:xfrm>
          <a:off x="174171" y="642257"/>
          <a:ext cx="11908972" cy="62157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F78A754D-321B-B84F-8B0B-FD10F7420749}"/>
              </a:ext>
            </a:extLst>
          </p:cNvPr>
          <p:cNvSpPr txBox="1"/>
          <p:nvPr/>
        </p:nvSpPr>
        <p:spPr>
          <a:xfrm>
            <a:off x="10654295" y="6642556"/>
            <a:ext cx="1537705" cy="430887"/>
          </a:xfrm>
          <a:prstGeom prst="rect">
            <a:avLst/>
          </a:prstGeom>
          <a:noFill/>
        </p:spPr>
        <p:txBody>
          <a:bodyPr wrap="square" rtlCol="0">
            <a:spAutoFit/>
          </a:bodyPr>
          <a:lstStyle/>
          <a:p>
            <a:pPr algn="r"/>
            <a:r>
              <a:rPr lang="en-US" sz="1100" b="1" dirty="0">
                <a:latin typeface="Candara" panose="020E0502030303020204" pitchFamily="34" charset="0"/>
              </a:rPr>
              <a:t>UBR Legal Advocates</a:t>
            </a:r>
          </a:p>
          <a:p>
            <a:pPr algn="r"/>
            <a:endParaRPr lang="en-US" sz="1100" b="1" dirty="0">
              <a:latin typeface="Candara" panose="020E0502030303020204" pitchFamily="34" charset="0"/>
            </a:endParaRPr>
          </a:p>
        </p:txBody>
      </p:sp>
    </p:spTree>
    <p:extLst>
      <p:ext uri="{BB962C8B-B14F-4D97-AF65-F5344CB8AC3E}">
        <p14:creationId xmlns:p14="http://schemas.microsoft.com/office/powerpoint/2010/main" val="4088903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5772B0D-7763-D146-9EB6-E0DD872AEA08}"/>
              </a:ext>
            </a:extLst>
          </p:cNvPr>
          <p:cNvSpPr>
            <a:spLocks noGrp="1"/>
          </p:cNvSpPr>
          <p:nvPr>
            <p:ph type="title"/>
          </p:nvPr>
        </p:nvSpPr>
        <p:spPr>
          <a:xfrm>
            <a:off x="264695" y="21980"/>
            <a:ext cx="11742821" cy="832268"/>
          </a:xfrm>
        </p:spPr>
        <p:txBody>
          <a:bodyPr>
            <a:normAutofit/>
          </a:bodyPr>
          <a:lstStyle/>
          <a:p>
            <a:pPr algn="ctr"/>
            <a:r>
              <a:rPr lang="en-US" sz="4000" b="1" dirty="0">
                <a:solidFill>
                  <a:schemeClr val="tx1"/>
                </a:solidFill>
                <a:latin typeface="Candara" panose="020E0502030303020204" pitchFamily="34" charset="0"/>
              </a:rPr>
              <a:t>POWER TO ISSUE SUMMONS UNDER SECTION 70</a:t>
            </a:r>
          </a:p>
        </p:txBody>
      </p:sp>
      <p:graphicFrame>
        <p:nvGraphicFramePr>
          <p:cNvPr id="7" name="Content Placeholder 6">
            <a:extLst>
              <a:ext uri="{FF2B5EF4-FFF2-40B4-BE49-F238E27FC236}">
                <a16:creationId xmlns:a16="http://schemas.microsoft.com/office/drawing/2014/main" id="{612A5D7B-C2B4-604E-BCF2-6C4C41069A13}"/>
              </a:ext>
            </a:extLst>
          </p:cNvPr>
          <p:cNvGraphicFramePr>
            <a:graphicFrameLocks noGrp="1"/>
          </p:cNvGraphicFramePr>
          <p:nvPr>
            <p:ph idx="1"/>
            <p:extLst>
              <p:ext uri="{D42A27DB-BD31-4B8C-83A1-F6EECF244321}">
                <p14:modId xmlns:p14="http://schemas.microsoft.com/office/powerpoint/2010/main" val="1438709912"/>
              </p:ext>
            </p:extLst>
          </p:nvPr>
        </p:nvGraphicFramePr>
        <p:xfrm>
          <a:off x="0" y="933061"/>
          <a:ext cx="12192000" cy="55857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178BFDFB-400E-DE41-80D3-4DEC1BBBB8E2}"/>
              </a:ext>
            </a:extLst>
          </p:cNvPr>
          <p:cNvSpPr txBox="1"/>
          <p:nvPr/>
        </p:nvSpPr>
        <p:spPr>
          <a:xfrm>
            <a:off x="10654295" y="6651026"/>
            <a:ext cx="1537705" cy="430887"/>
          </a:xfrm>
          <a:prstGeom prst="rect">
            <a:avLst/>
          </a:prstGeom>
          <a:noFill/>
        </p:spPr>
        <p:txBody>
          <a:bodyPr wrap="square" rtlCol="0">
            <a:spAutoFit/>
          </a:bodyPr>
          <a:lstStyle/>
          <a:p>
            <a:pPr algn="r"/>
            <a:r>
              <a:rPr lang="en-US" sz="1100" b="1" dirty="0">
                <a:latin typeface="Candara" panose="020E0502030303020204" pitchFamily="34" charset="0"/>
              </a:rPr>
              <a:t>UBR Legal Advocates</a:t>
            </a:r>
          </a:p>
          <a:p>
            <a:pPr algn="r"/>
            <a:endParaRPr lang="en-US" sz="1100" b="1" dirty="0">
              <a:latin typeface="Candara" panose="020E0502030303020204" pitchFamily="34" charset="0"/>
            </a:endParaRPr>
          </a:p>
        </p:txBody>
      </p:sp>
    </p:spTree>
    <p:extLst>
      <p:ext uri="{BB962C8B-B14F-4D97-AF65-F5344CB8AC3E}">
        <p14:creationId xmlns:p14="http://schemas.microsoft.com/office/powerpoint/2010/main" val="24448674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5783</TotalTime>
  <Words>3370</Words>
  <Application>Microsoft Office PowerPoint</Application>
  <PresentationFormat>Widescreen</PresentationFormat>
  <Paragraphs>222</Paragraphs>
  <Slides>18</Slides>
  <Notes>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18</vt:i4>
      </vt:variant>
    </vt:vector>
  </HeadingPairs>
  <TitlesOfParts>
    <vt:vector size="28" baseType="lpstr">
      <vt:lpstr>Arial</vt:lpstr>
      <vt:lpstr>Calibri</vt:lpstr>
      <vt:lpstr>Candara</vt:lpstr>
      <vt:lpstr>Kollektif</vt:lpstr>
      <vt:lpstr>Kollektif Bold</vt:lpstr>
      <vt:lpstr>Open Sans Extra Bold</vt:lpstr>
      <vt:lpstr>Tw Cen MT</vt:lpstr>
      <vt:lpstr>Tw Cen MT Condensed</vt:lpstr>
      <vt:lpstr>Wingdings 3</vt:lpstr>
      <vt:lpstr>Integral</vt:lpstr>
      <vt:lpstr> Journey from GST demands to assessment  strategy and defense, including penalties</vt:lpstr>
      <vt:lpstr>GST Demand Triggers</vt:lpstr>
      <vt:lpstr>Assessment and Adjudication Process </vt:lpstr>
      <vt:lpstr>AUDIT</vt:lpstr>
      <vt:lpstr>INVESTIGATION</vt:lpstr>
      <vt:lpstr>POWER OF INSPECTION, SEARCH &amp; SEIZURE UNDER SECTION 67</vt:lpstr>
      <vt:lpstr>REASON TO BELIEVE UNDER SECTION 69 &amp; SECTION 70</vt:lpstr>
      <vt:lpstr>POWER TO ARREST UNDER SECTION 69</vt:lpstr>
      <vt:lpstr>POWER TO ISSUE SUMMONS UNDER SECTION 70</vt:lpstr>
      <vt:lpstr>PRE SHOW CAUSE NOTICE CONSULTATION  </vt:lpstr>
      <vt:lpstr>SHOW CAUSE NOTICE</vt:lpstr>
      <vt:lpstr>REPLY TO SHOW CAUSE NOTICE</vt:lpstr>
      <vt:lpstr>DEMAND</vt:lpstr>
      <vt:lpstr>RECOVERY PROCEEDINGS</vt:lpstr>
      <vt:lpstr>PROVISIONAL ATTACHMENT</vt:lpstr>
      <vt:lpstr>APPEALS</vt:lpstr>
      <vt:lpstr>PENALTY FOR CERTAIN OFFENCES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Provision of Assessment and Audit under GST</dc:title>
  <dc:creator>Lenovo User 2</dc:creator>
  <cp:lastModifiedBy>UBR Legal</cp:lastModifiedBy>
  <cp:revision>127</cp:revision>
  <cp:lastPrinted>2023-09-01T09:10:12Z</cp:lastPrinted>
  <dcterms:created xsi:type="dcterms:W3CDTF">2022-11-26T11:09:45Z</dcterms:created>
  <dcterms:modified xsi:type="dcterms:W3CDTF">2025-02-07T12:21:35Z</dcterms:modified>
</cp:coreProperties>
</file>